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738" r:id="rId3"/>
  </p:sldMasterIdLst>
  <p:notesMasterIdLst>
    <p:notesMasterId r:id="rId39"/>
  </p:notesMasterIdLst>
  <p:sldIdLst>
    <p:sldId id="277" r:id="rId4"/>
    <p:sldId id="258" r:id="rId5"/>
    <p:sldId id="419" r:id="rId6"/>
    <p:sldId id="509" r:id="rId7"/>
    <p:sldId id="521" r:id="rId8"/>
    <p:sldId id="480" r:id="rId9"/>
    <p:sldId id="507" r:id="rId10"/>
    <p:sldId id="477" r:id="rId11"/>
    <p:sldId id="484" r:id="rId12"/>
    <p:sldId id="462" r:id="rId13"/>
    <p:sldId id="498" r:id="rId14"/>
    <p:sldId id="529" r:id="rId15"/>
    <p:sldId id="515" r:id="rId16"/>
    <p:sldId id="510" r:id="rId17"/>
    <p:sldId id="263" r:id="rId18"/>
    <p:sldId id="531" r:id="rId19"/>
    <p:sldId id="530" r:id="rId20"/>
    <p:sldId id="520" r:id="rId21"/>
    <p:sldId id="528" r:id="rId22"/>
    <p:sldId id="527" r:id="rId23"/>
    <p:sldId id="497" r:id="rId24"/>
    <p:sldId id="500" r:id="rId25"/>
    <p:sldId id="516" r:id="rId26"/>
    <p:sldId id="518" r:id="rId27"/>
    <p:sldId id="512" r:id="rId28"/>
    <p:sldId id="526" r:id="rId29"/>
    <p:sldId id="499" r:id="rId30"/>
    <p:sldId id="525" r:id="rId31"/>
    <p:sldId id="496" r:id="rId32"/>
    <p:sldId id="523" r:id="rId33"/>
    <p:sldId id="502" r:id="rId34"/>
    <p:sldId id="524" r:id="rId35"/>
    <p:sldId id="493" r:id="rId36"/>
    <p:sldId id="532" r:id="rId37"/>
    <p:sldId id="53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mack, Steve (Enterprise Solutions)" initials="TS(S" lastIdx="10" clrIdx="0">
    <p:extLst>
      <p:ext uri="{19B8F6BF-5375-455C-9EA6-DF929625EA0E}">
        <p15:presenceInfo xmlns:p15="http://schemas.microsoft.com/office/powerpoint/2012/main" userId="S-1-5-21-839522115-1383384898-515967899-258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D2C9"/>
    <a:srgbClr val="70AC4C"/>
    <a:srgbClr val="008E67"/>
    <a:srgbClr val="755E7A"/>
    <a:srgbClr val="7030A0"/>
    <a:srgbClr val="2771DA"/>
    <a:srgbClr val="00946F"/>
    <a:srgbClr val="D4F6F5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85" autoAdjust="0"/>
    <p:restoredTop sz="92722" autoAdjust="0"/>
  </p:normalViewPr>
  <p:slideViewPr>
    <p:cSldViewPr snapToGrid="0">
      <p:cViewPr varScale="1">
        <p:scale>
          <a:sx n="106" d="100"/>
          <a:sy n="106" d="100"/>
        </p:scale>
        <p:origin x="8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private:var:folders:vs:p17k22r52pq18pb29dnznc7w0000gp:T:TemporaryItems:Outlook%20Temp:HPE-Scaling%5b1%5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Temporal Triangles</a:t>
            </a:r>
            <a:r>
              <a:rPr lang="en-US" baseline="0" dirty="0"/>
              <a:t> Benchmark</a:t>
            </a:r>
          </a:p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(15B Edges, 1.5B Vertices)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504300376377407"/>
          <c:y val="0.21238413985747615"/>
          <c:w val="0.75613670679007672"/>
          <c:h val="0.55001527608043554"/>
        </c:manualLayout>
      </c:layout>
      <c:lineChart>
        <c:grouping val="standard"/>
        <c:varyColors val="0"/>
        <c:ser>
          <c:idx val="2"/>
          <c:order val="2"/>
          <c:tx>
            <c:v>Ideal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cat>
            <c:numRef>
              <c:f>'TT Plots'!$B$22:$G$22</c:f>
              <c:numCache>
                <c:formatCode>General</c:formatCode>
                <c:ptCount val="6"/>
                <c:pt idx="0">
                  <c:v>18</c:v>
                </c:pt>
                <c:pt idx="1">
                  <c:v>36</c:v>
                </c:pt>
                <c:pt idx="2">
                  <c:v>72</c:v>
                </c:pt>
                <c:pt idx="3">
                  <c:v>144</c:v>
                </c:pt>
                <c:pt idx="4">
                  <c:v>288</c:v>
                </c:pt>
                <c:pt idx="5">
                  <c:v>576</c:v>
                </c:pt>
              </c:numCache>
            </c:numRef>
          </c:cat>
          <c:val>
            <c:numRef>
              <c:f>'TT Plots'!$B$23:$G$23</c:f>
              <c:numCache>
                <c:formatCode>0</c:formatCode>
                <c:ptCount val="6"/>
                <c:pt idx="0">
                  <c:v>67410.434943999935</c:v>
                </c:pt>
                <c:pt idx="1">
                  <c:v>33705.217471999997</c:v>
                </c:pt>
                <c:pt idx="2">
                  <c:v>16852.608735999998</c:v>
                </c:pt>
                <c:pt idx="3">
                  <c:v>8426.3043679999992</c:v>
                </c:pt>
                <c:pt idx="4">
                  <c:v>4213.1521839999996</c:v>
                </c:pt>
                <c:pt idx="5">
                  <c:v>2106.5760919999998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91-6D42-8A06-934722500CDC}"/>
            </c:ext>
          </c:extLst>
        </c:ser>
        <c:ser>
          <c:idx val="3"/>
          <c:order val="3"/>
          <c:tx>
            <c:v>xGT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cat>
            <c:numRef>
              <c:f>'TT Plots'!$B$22:$G$22</c:f>
              <c:numCache>
                <c:formatCode>General</c:formatCode>
                <c:ptCount val="6"/>
                <c:pt idx="0">
                  <c:v>18</c:v>
                </c:pt>
                <c:pt idx="1">
                  <c:v>36</c:v>
                </c:pt>
                <c:pt idx="2">
                  <c:v>72</c:v>
                </c:pt>
                <c:pt idx="3">
                  <c:v>144</c:v>
                </c:pt>
                <c:pt idx="4">
                  <c:v>288</c:v>
                </c:pt>
                <c:pt idx="5">
                  <c:v>576</c:v>
                </c:pt>
              </c:numCache>
            </c:numRef>
          </c:cat>
          <c:val>
            <c:numRef>
              <c:f>'TT Plots'!$B$24:$G$24</c:f>
              <c:numCache>
                <c:formatCode>0</c:formatCode>
                <c:ptCount val="6"/>
                <c:pt idx="0">
                  <c:v>67410.434943999935</c:v>
                </c:pt>
                <c:pt idx="1">
                  <c:v>31956.300643499999</c:v>
                </c:pt>
                <c:pt idx="2">
                  <c:v>16147.606196000001</c:v>
                </c:pt>
                <c:pt idx="3">
                  <c:v>9801.1838876666661</c:v>
                </c:pt>
                <c:pt idx="4">
                  <c:v>4496.4374719999987</c:v>
                </c:pt>
                <c:pt idx="5">
                  <c:v>2663.231695666665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91-6D42-8A06-934722500CDC}"/>
            </c:ext>
          </c:extLst>
        </c:ser>
        <c:ser>
          <c:idx val="0"/>
          <c:order val="0"/>
          <c:tx>
            <c:v>Ideal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'TT Plots'!$B$22:$G$22</c:f>
              <c:numCache>
                <c:formatCode>General</c:formatCode>
                <c:ptCount val="6"/>
                <c:pt idx="0">
                  <c:v>18</c:v>
                </c:pt>
                <c:pt idx="1">
                  <c:v>36</c:v>
                </c:pt>
                <c:pt idx="2">
                  <c:v>72</c:v>
                </c:pt>
                <c:pt idx="3">
                  <c:v>144</c:v>
                </c:pt>
                <c:pt idx="4">
                  <c:v>288</c:v>
                </c:pt>
                <c:pt idx="5">
                  <c:v>576</c:v>
                </c:pt>
              </c:numCache>
            </c:numRef>
          </c:cat>
          <c:val>
            <c:numRef>
              <c:f>'TT Plots'!$B$23:$G$23</c:f>
              <c:numCache>
                <c:formatCode>0</c:formatCode>
                <c:ptCount val="6"/>
                <c:pt idx="0">
                  <c:v>67410.434943999935</c:v>
                </c:pt>
                <c:pt idx="1">
                  <c:v>33705.217471999997</c:v>
                </c:pt>
                <c:pt idx="2">
                  <c:v>16852.608735999998</c:v>
                </c:pt>
                <c:pt idx="3">
                  <c:v>8426.3043679999992</c:v>
                </c:pt>
                <c:pt idx="4">
                  <c:v>4213.1521839999996</c:v>
                </c:pt>
                <c:pt idx="5">
                  <c:v>2106.5760919999998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E9-7648-8056-F833DD451C77}"/>
            </c:ext>
          </c:extLst>
        </c:ser>
        <c:ser>
          <c:idx val="1"/>
          <c:order val="1"/>
          <c:tx>
            <c:v>xGT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'TT Plots'!$B$22:$G$22</c:f>
              <c:numCache>
                <c:formatCode>General</c:formatCode>
                <c:ptCount val="6"/>
                <c:pt idx="0">
                  <c:v>18</c:v>
                </c:pt>
                <c:pt idx="1">
                  <c:v>36</c:v>
                </c:pt>
                <c:pt idx="2">
                  <c:v>72</c:v>
                </c:pt>
                <c:pt idx="3">
                  <c:v>144</c:v>
                </c:pt>
                <c:pt idx="4">
                  <c:v>288</c:v>
                </c:pt>
                <c:pt idx="5">
                  <c:v>576</c:v>
                </c:pt>
              </c:numCache>
            </c:numRef>
          </c:cat>
          <c:val>
            <c:numRef>
              <c:f>'TT Plots'!$B$24:$G$24</c:f>
              <c:numCache>
                <c:formatCode>0</c:formatCode>
                <c:ptCount val="6"/>
                <c:pt idx="0">
                  <c:v>67410.434943999935</c:v>
                </c:pt>
                <c:pt idx="1">
                  <c:v>31956.300643499999</c:v>
                </c:pt>
                <c:pt idx="2">
                  <c:v>16147.606196000001</c:v>
                </c:pt>
                <c:pt idx="3">
                  <c:v>9801.1838876666661</c:v>
                </c:pt>
                <c:pt idx="4">
                  <c:v>4496.4374719999987</c:v>
                </c:pt>
                <c:pt idx="5">
                  <c:v>2663.231695666665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E9-7648-8056-F833DD451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3026088"/>
        <c:axId val="573023736"/>
      </c:lineChart>
      <c:catAx>
        <c:axId val="573026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CPUs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023736"/>
        <c:crosses val="autoZero"/>
        <c:auto val="1"/>
        <c:lblAlgn val="ctr"/>
        <c:lblOffset val="100"/>
        <c:noMultiLvlLbl val="0"/>
      </c:catAx>
      <c:valAx>
        <c:axId val="573023736"/>
        <c:scaling>
          <c:logBase val="2"/>
          <c:orientation val="minMax"/>
          <c:max val="90000"/>
          <c:min val="204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Seconds</a:t>
                </a:r>
              </a:p>
            </c:rich>
          </c:tx>
          <c:layout>
            <c:manualLayout>
              <c:xMode val="edge"/>
              <c:yMode val="edge"/>
              <c:x val="0"/>
              <c:y val="0.3867982922532416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026088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1T15:26:27.756" idx="4">
    <p:pos x="10" y="10"/>
    <p:text>Update this slide with the latest thinking around MDC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1T15:34:51.593" idx="5">
    <p:pos x="10" y="10"/>
    <p:text>Need some updated MDC slides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A1ADD8-677A-DD49-9A86-F9C10A0FF525}" type="doc">
      <dgm:prSet loTypeId="urn:microsoft.com/office/officeart/2005/8/layout/lProcess3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09F23AC-F63A-BB40-940C-ABDFBE51395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400" b="0" dirty="0">
              <a:latin typeface="+mj-lt"/>
              <a:ea typeface="Calibri" charset="0"/>
              <a:cs typeface="Calibri" charset="0"/>
            </a:rPr>
            <a:t>Alternative data modeling approach for rapid access and flexibility</a:t>
          </a:r>
        </a:p>
      </dgm:t>
    </dgm:pt>
    <dgm:pt modelId="{4E7842E9-DA3D-0043-A5DE-CF65891ED650}" type="parTrans" cxnId="{CD3DB4EE-0A6F-624A-993E-668F3DED84A3}">
      <dgm:prSet/>
      <dgm:spPr/>
      <dgm:t>
        <a:bodyPr/>
        <a:lstStyle/>
        <a:p>
          <a:endParaRPr lang="en-US">
            <a:latin typeface="+mj-lt"/>
            <a:ea typeface="Calibri" charset="0"/>
            <a:cs typeface="Calibri" charset="0"/>
          </a:endParaRPr>
        </a:p>
      </dgm:t>
    </dgm:pt>
    <dgm:pt modelId="{0DE3C7E8-232D-844D-B3E6-ED94952C0B50}" type="sibTrans" cxnId="{CD3DB4EE-0A6F-624A-993E-668F3DED84A3}">
      <dgm:prSet/>
      <dgm:spPr/>
      <dgm:t>
        <a:bodyPr/>
        <a:lstStyle/>
        <a:p>
          <a:endParaRPr lang="en-US">
            <a:latin typeface="+mj-lt"/>
            <a:ea typeface="Calibri" charset="0"/>
            <a:cs typeface="Calibri" charset="0"/>
          </a:endParaRPr>
        </a:p>
      </dgm:t>
    </dgm:pt>
    <dgm:pt modelId="{8ADFA9CA-AAD0-3B43-9AC5-43005EA50F95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400" b="0" dirty="0">
              <a:latin typeface="+mj-lt"/>
              <a:ea typeface="Calibri" charset="0"/>
              <a:cs typeface="Calibri" charset="0"/>
            </a:rPr>
            <a:t>Employ Scale-up architecture for unified analysis with time and performance benefits</a:t>
          </a:r>
        </a:p>
      </dgm:t>
    </dgm:pt>
    <dgm:pt modelId="{218D5B25-3A80-C049-8AFD-BBC8BA09DFBB}" type="parTrans" cxnId="{134298AE-FFEF-5B46-A3ED-190E0A7776E4}">
      <dgm:prSet/>
      <dgm:spPr/>
      <dgm:t>
        <a:bodyPr/>
        <a:lstStyle/>
        <a:p>
          <a:endParaRPr lang="en-US">
            <a:latin typeface="+mj-lt"/>
            <a:ea typeface="Calibri" charset="0"/>
            <a:cs typeface="Calibri" charset="0"/>
          </a:endParaRPr>
        </a:p>
      </dgm:t>
    </dgm:pt>
    <dgm:pt modelId="{65C1DAE5-3987-0B47-9E4B-35BAE9CCCF83}" type="sibTrans" cxnId="{134298AE-FFEF-5B46-A3ED-190E0A7776E4}">
      <dgm:prSet/>
      <dgm:spPr/>
      <dgm:t>
        <a:bodyPr/>
        <a:lstStyle/>
        <a:p>
          <a:endParaRPr lang="en-US">
            <a:latin typeface="+mj-lt"/>
            <a:ea typeface="Calibri" charset="0"/>
            <a:cs typeface="Calibri" charset="0"/>
          </a:endParaRPr>
        </a:p>
      </dgm:t>
    </dgm:pt>
    <dgm:pt modelId="{602A4F0F-B225-3C42-A512-1C649EC42FB2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400" b="0" dirty="0">
              <a:latin typeface="+mj-lt"/>
              <a:ea typeface="Calibri" charset="0"/>
              <a:cs typeface="Calibri" charset="0"/>
            </a:rPr>
            <a:t>Develop data pipeline to preserve current processes  but handle desired volume </a:t>
          </a:r>
        </a:p>
      </dgm:t>
    </dgm:pt>
    <dgm:pt modelId="{C6D478AA-E413-1945-B03D-1DDAAB3430E1}" type="parTrans" cxnId="{59F838B1-EC88-5147-A1E2-0F8E40DE704B}">
      <dgm:prSet/>
      <dgm:spPr/>
      <dgm:t>
        <a:bodyPr/>
        <a:lstStyle/>
        <a:p>
          <a:endParaRPr lang="en-US">
            <a:latin typeface="+mj-lt"/>
            <a:ea typeface="Calibri" charset="0"/>
            <a:cs typeface="Calibri" charset="0"/>
          </a:endParaRPr>
        </a:p>
      </dgm:t>
    </dgm:pt>
    <dgm:pt modelId="{5993F3E7-67B2-0543-AD2B-7BA6062DC66D}" type="sibTrans" cxnId="{59F838B1-EC88-5147-A1E2-0F8E40DE704B}">
      <dgm:prSet/>
      <dgm:spPr/>
      <dgm:t>
        <a:bodyPr/>
        <a:lstStyle/>
        <a:p>
          <a:endParaRPr lang="en-US">
            <a:latin typeface="+mj-lt"/>
            <a:ea typeface="Calibri" charset="0"/>
            <a:cs typeface="Calibri" charset="0"/>
          </a:endParaRPr>
        </a:p>
      </dgm:t>
    </dgm:pt>
    <dgm:pt modelId="{654720B3-6C50-E242-A8A1-E5BBF471BF42}">
      <dgm:prSet custT="1"/>
      <dgm:spPr>
        <a:solidFill>
          <a:schemeClr val="accent3"/>
        </a:solidFill>
      </dgm:spPr>
      <dgm:t>
        <a:bodyPr/>
        <a:lstStyle/>
        <a:p>
          <a:r>
            <a:rPr lang="en-US" sz="1400" b="0" dirty="0">
              <a:latin typeface="+mj-lt"/>
              <a:ea typeface="Calibri" charset="0"/>
              <a:cs typeface="Calibri" charset="0"/>
            </a:rPr>
            <a:t>Augment SIEM with additional discovery methods</a:t>
          </a:r>
        </a:p>
      </dgm:t>
    </dgm:pt>
    <dgm:pt modelId="{347B82DF-68FC-1B48-9155-52DAE22DAC04}" type="parTrans" cxnId="{B73B371C-099B-F748-BA84-7247D5ABB26A}">
      <dgm:prSet/>
      <dgm:spPr/>
      <dgm:t>
        <a:bodyPr/>
        <a:lstStyle/>
        <a:p>
          <a:endParaRPr lang="en-US">
            <a:latin typeface="+mj-lt"/>
            <a:ea typeface="Calibri" charset="0"/>
            <a:cs typeface="Calibri" charset="0"/>
          </a:endParaRPr>
        </a:p>
      </dgm:t>
    </dgm:pt>
    <dgm:pt modelId="{26C2021D-DDF0-B045-8B47-60FF2DA7DD1C}" type="sibTrans" cxnId="{B73B371C-099B-F748-BA84-7247D5ABB26A}">
      <dgm:prSet/>
      <dgm:spPr/>
      <dgm:t>
        <a:bodyPr/>
        <a:lstStyle/>
        <a:p>
          <a:endParaRPr lang="en-US">
            <a:latin typeface="+mj-lt"/>
            <a:ea typeface="Calibri" charset="0"/>
            <a:cs typeface="Calibri" charset="0"/>
          </a:endParaRPr>
        </a:p>
      </dgm:t>
    </dgm:pt>
    <dgm:pt modelId="{C83D151D-1370-264A-BB3F-B41DAE046540}" type="pres">
      <dgm:prSet presAssocID="{27A1ADD8-677A-DD49-9A86-F9C10A0FF52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7F5845C-B714-444D-9AF7-D50F6606CA1F}" type="pres">
      <dgm:prSet presAssocID="{602A4F0F-B225-3C42-A512-1C649EC42FB2}" presName="horFlow" presStyleCnt="0"/>
      <dgm:spPr/>
    </dgm:pt>
    <dgm:pt modelId="{A459A25F-7385-4643-AEA2-A1CB874FA7F8}" type="pres">
      <dgm:prSet presAssocID="{602A4F0F-B225-3C42-A512-1C649EC42FB2}" presName="bigChev" presStyleLbl="node1" presStyleIdx="0" presStyleCnt="4" custScaleX="120865" custLinFactNeighborY="16515"/>
      <dgm:spPr/>
    </dgm:pt>
    <dgm:pt modelId="{AE899074-D844-6D4F-922D-0C6AC349273C}" type="pres">
      <dgm:prSet presAssocID="{602A4F0F-B225-3C42-A512-1C649EC42FB2}" presName="vSp" presStyleCnt="0"/>
      <dgm:spPr/>
    </dgm:pt>
    <dgm:pt modelId="{C628E775-076C-F447-8864-DBA27942AC72}" type="pres">
      <dgm:prSet presAssocID="{B09F23AC-F63A-BB40-940C-ABDFBE51395C}" presName="horFlow" presStyleCnt="0"/>
      <dgm:spPr/>
    </dgm:pt>
    <dgm:pt modelId="{2E055983-D74E-E24E-9FD2-A25C8CFE8151}" type="pres">
      <dgm:prSet presAssocID="{B09F23AC-F63A-BB40-940C-ABDFBE51395C}" presName="bigChev" presStyleLbl="node1" presStyleIdx="1" presStyleCnt="4" custScaleX="120865" custLinFactNeighborY="11010"/>
      <dgm:spPr/>
    </dgm:pt>
    <dgm:pt modelId="{5ADD4E1A-D95D-1940-986C-349B0244BE6A}" type="pres">
      <dgm:prSet presAssocID="{B09F23AC-F63A-BB40-940C-ABDFBE51395C}" presName="vSp" presStyleCnt="0"/>
      <dgm:spPr/>
    </dgm:pt>
    <dgm:pt modelId="{60569084-3284-1549-9D0B-25B22117ED1D}" type="pres">
      <dgm:prSet presAssocID="{8ADFA9CA-AAD0-3B43-9AC5-43005EA50F95}" presName="horFlow" presStyleCnt="0"/>
      <dgm:spPr/>
    </dgm:pt>
    <dgm:pt modelId="{D5F769A2-7B95-8C44-BD87-C7FCB078E13E}" type="pres">
      <dgm:prSet presAssocID="{8ADFA9CA-AAD0-3B43-9AC5-43005EA50F95}" presName="bigChev" presStyleLbl="node1" presStyleIdx="2" presStyleCnt="4" custScaleX="120865" custLinFactNeighborY="5505"/>
      <dgm:spPr/>
    </dgm:pt>
    <dgm:pt modelId="{F7A33CFC-7299-994D-96CA-C9E0AE5106E6}" type="pres">
      <dgm:prSet presAssocID="{8ADFA9CA-AAD0-3B43-9AC5-43005EA50F95}" presName="vSp" presStyleCnt="0"/>
      <dgm:spPr/>
    </dgm:pt>
    <dgm:pt modelId="{A2C1FF19-D7F8-1D44-8B85-5EDBDF658688}" type="pres">
      <dgm:prSet presAssocID="{654720B3-6C50-E242-A8A1-E5BBF471BF42}" presName="horFlow" presStyleCnt="0"/>
      <dgm:spPr/>
    </dgm:pt>
    <dgm:pt modelId="{824A5B87-2BEE-F34B-9439-ACA78BEA433C}" type="pres">
      <dgm:prSet presAssocID="{654720B3-6C50-E242-A8A1-E5BBF471BF42}" presName="bigChev" presStyleLbl="node1" presStyleIdx="3" presStyleCnt="4" custScaleX="120865"/>
      <dgm:spPr/>
    </dgm:pt>
  </dgm:ptLst>
  <dgm:cxnLst>
    <dgm:cxn modelId="{E39FE210-B6F1-5346-B26F-C07DDF9C4398}" type="presOf" srcId="{654720B3-6C50-E242-A8A1-E5BBF471BF42}" destId="{824A5B87-2BEE-F34B-9439-ACA78BEA433C}" srcOrd="0" destOrd="0" presId="urn:microsoft.com/office/officeart/2005/8/layout/lProcess3"/>
    <dgm:cxn modelId="{91A28D18-E3C8-8048-B609-DAA7CD0C75DD}" type="presOf" srcId="{8ADFA9CA-AAD0-3B43-9AC5-43005EA50F95}" destId="{D5F769A2-7B95-8C44-BD87-C7FCB078E13E}" srcOrd="0" destOrd="0" presId="urn:microsoft.com/office/officeart/2005/8/layout/lProcess3"/>
    <dgm:cxn modelId="{B73B371C-099B-F748-BA84-7247D5ABB26A}" srcId="{27A1ADD8-677A-DD49-9A86-F9C10A0FF525}" destId="{654720B3-6C50-E242-A8A1-E5BBF471BF42}" srcOrd="3" destOrd="0" parTransId="{347B82DF-68FC-1B48-9155-52DAE22DAC04}" sibTransId="{26C2021D-DDF0-B045-8B47-60FF2DA7DD1C}"/>
    <dgm:cxn modelId="{F929C090-1A4E-B040-A768-D4576069954B}" type="presOf" srcId="{27A1ADD8-677A-DD49-9A86-F9C10A0FF525}" destId="{C83D151D-1370-264A-BB3F-B41DAE046540}" srcOrd="0" destOrd="0" presId="urn:microsoft.com/office/officeart/2005/8/layout/lProcess3"/>
    <dgm:cxn modelId="{00A457A4-D65E-434A-9E63-6AC25EB367C4}" type="presOf" srcId="{B09F23AC-F63A-BB40-940C-ABDFBE51395C}" destId="{2E055983-D74E-E24E-9FD2-A25C8CFE8151}" srcOrd="0" destOrd="0" presId="urn:microsoft.com/office/officeart/2005/8/layout/lProcess3"/>
    <dgm:cxn modelId="{134298AE-FFEF-5B46-A3ED-190E0A7776E4}" srcId="{27A1ADD8-677A-DD49-9A86-F9C10A0FF525}" destId="{8ADFA9CA-AAD0-3B43-9AC5-43005EA50F95}" srcOrd="2" destOrd="0" parTransId="{218D5B25-3A80-C049-8AFD-BBC8BA09DFBB}" sibTransId="{65C1DAE5-3987-0B47-9E4B-35BAE9CCCF83}"/>
    <dgm:cxn modelId="{59F838B1-EC88-5147-A1E2-0F8E40DE704B}" srcId="{27A1ADD8-677A-DD49-9A86-F9C10A0FF525}" destId="{602A4F0F-B225-3C42-A512-1C649EC42FB2}" srcOrd="0" destOrd="0" parTransId="{C6D478AA-E413-1945-B03D-1DDAAB3430E1}" sibTransId="{5993F3E7-67B2-0543-AD2B-7BA6062DC66D}"/>
    <dgm:cxn modelId="{C33961E8-C9C3-944E-AC3B-8D92D6C6C245}" type="presOf" srcId="{602A4F0F-B225-3C42-A512-1C649EC42FB2}" destId="{A459A25F-7385-4643-AEA2-A1CB874FA7F8}" srcOrd="0" destOrd="0" presId="urn:microsoft.com/office/officeart/2005/8/layout/lProcess3"/>
    <dgm:cxn modelId="{CD3DB4EE-0A6F-624A-993E-668F3DED84A3}" srcId="{27A1ADD8-677A-DD49-9A86-F9C10A0FF525}" destId="{B09F23AC-F63A-BB40-940C-ABDFBE51395C}" srcOrd="1" destOrd="0" parTransId="{4E7842E9-DA3D-0043-A5DE-CF65891ED650}" sibTransId="{0DE3C7E8-232D-844D-B3E6-ED94952C0B50}"/>
    <dgm:cxn modelId="{7F1B8152-7D2A-AF42-9487-A76A35B5CC21}" type="presParOf" srcId="{C83D151D-1370-264A-BB3F-B41DAE046540}" destId="{37F5845C-B714-444D-9AF7-D50F6606CA1F}" srcOrd="0" destOrd="0" presId="urn:microsoft.com/office/officeart/2005/8/layout/lProcess3"/>
    <dgm:cxn modelId="{6EEE463C-E21B-614A-BAE8-AAFC3405C578}" type="presParOf" srcId="{37F5845C-B714-444D-9AF7-D50F6606CA1F}" destId="{A459A25F-7385-4643-AEA2-A1CB874FA7F8}" srcOrd="0" destOrd="0" presId="urn:microsoft.com/office/officeart/2005/8/layout/lProcess3"/>
    <dgm:cxn modelId="{BF0DE9B6-DAA2-C34E-B64C-EB082689BF44}" type="presParOf" srcId="{C83D151D-1370-264A-BB3F-B41DAE046540}" destId="{AE899074-D844-6D4F-922D-0C6AC349273C}" srcOrd="1" destOrd="0" presId="urn:microsoft.com/office/officeart/2005/8/layout/lProcess3"/>
    <dgm:cxn modelId="{E82389AC-6E32-7F4D-9219-9D2D07F4CD0C}" type="presParOf" srcId="{C83D151D-1370-264A-BB3F-B41DAE046540}" destId="{C628E775-076C-F447-8864-DBA27942AC72}" srcOrd="2" destOrd="0" presId="urn:microsoft.com/office/officeart/2005/8/layout/lProcess3"/>
    <dgm:cxn modelId="{277A64C8-B1C3-994B-B451-202E26891005}" type="presParOf" srcId="{C628E775-076C-F447-8864-DBA27942AC72}" destId="{2E055983-D74E-E24E-9FD2-A25C8CFE8151}" srcOrd="0" destOrd="0" presId="urn:microsoft.com/office/officeart/2005/8/layout/lProcess3"/>
    <dgm:cxn modelId="{838208C8-B32E-E04F-ADB5-A7E21A73B301}" type="presParOf" srcId="{C83D151D-1370-264A-BB3F-B41DAE046540}" destId="{5ADD4E1A-D95D-1940-986C-349B0244BE6A}" srcOrd="3" destOrd="0" presId="urn:microsoft.com/office/officeart/2005/8/layout/lProcess3"/>
    <dgm:cxn modelId="{940A765E-AD23-8F40-BAB5-82EAF57A4661}" type="presParOf" srcId="{C83D151D-1370-264A-BB3F-B41DAE046540}" destId="{60569084-3284-1549-9D0B-25B22117ED1D}" srcOrd="4" destOrd="0" presId="urn:microsoft.com/office/officeart/2005/8/layout/lProcess3"/>
    <dgm:cxn modelId="{680CE7D6-8C29-B14A-97DF-E0C12C82A7B2}" type="presParOf" srcId="{60569084-3284-1549-9D0B-25B22117ED1D}" destId="{D5F769A2-7B95-8C44-BD87-C7FCB078E13E}" srcOrd="0" destOrd="0" presId="urn:microsoft.com/office/officeart/2005/8/layout/lProcess3"/>
    <dgm:cxn modelId="{659D551B-E29F-2B4B-A776-E982F78BA08D}" type="presParOf" srcId="{C83D151D-1370-264A-BB3F-B41DAE046540}" destId="{F7A33CFC-7299-994D-96CA-C9E0AE5106E6}" srcOrd="5" destOrd="0" presId="urn:microsoft.com/office/officeart/2005/8/layout/lProcess3"/>
    <dgm:cxn modelId="{0A112D91-8E2A-5648-BEB4-AEFF7FAC66B1}" type="presParOf" srcId="{C83D151D-1370-264A-BB3F-B41DAE046540}" destId="{A2C1FF19-D7F8-1D44-8B85-5EDBDF658688}" srcOrd="6" destOrd="0" presId="urn:microsoft.com/office/officeart/2005/8/layout/lProcess3"/>
    <dgm:cxn modelId="{08974609-A250-6D41-BBA6-A70AA312B869}" type="presParOf" srcId="{A2C1FF19-D7F8-1D44-8B85-5EDBDF658688}" destId="{824A5B87-2BEE-F34B-9439-ACA78BEA433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1D0C19-016A-374D-A267-84863567C2FF}" type="doc">
      <dgm:prSet loTypeId="urn:microsoft.com/office/officeart/2005/8/layout/cycle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75F1F5-0816-A348-BE44-BE89E184188B}">
      <dgm:prSet phldrT="[Text]" custT="1"/>
      <dgm:spPr>
        <a:xfrm>
          <a:off x="2403215" y="20855"/>
          <a:ext cx="714514" cy="72224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sz="2000" b="0" i="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 Narrow" panose="020B0604020202020204" pitchFamily="34" charset="0"/>
              <a:ea typeface="+mn-ea"/>
              <a:cs typeface="+mn-cs"/>
            </a:rPr>
            <a:t>Query</a:t>
          </a:r>
          <a:endParaRPr lang="en-US" sz="2400" b="0" i="0" dirty="0">
            <a:solidFill>
              <a:sysClr val="windowText" lastClr="000000">
                <a:lumMod val="65000"/>
                <a:lumOff val="35000"/>
              </a:sysClr>
            </a:solidFill>
            <a:latin typeface="Arial Narrow" panose="020B0604020202020204" pitchFamily="34" charset="0"/>
            <a:ea typeface="+mn-ea"/>
            <a:cs typeface="+mn-cs"/>
          </a:endParaRPr>
        </a:p>
      </dgm:t>
    </dgm:pt>
    <dgm:pt modelId="{DD851BBB-7897-7746-B064-C6FB11FD30C9}" type="parTrans" cxnId="{71EC8573-A295-4B4A-9F70-422962DCE8BB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17771A4-C695-4548-B2D8-C9887C1641C6}" type="sibTrans" cxnId="{71EC8573-A295-4B4A-9F70-422962DCE8BB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700527" y="-20"/>
          <a:ext cx="2707703" cy="2707703"/>
        </a:xfrm>
        <a:prstGeom prst="circularArrow">
          <a:avLst>
            <a:gd name="adj1" fmla="val 5201"/>
            <a:gd name="adj2" fmla="val 336000"/>
            <a:gd name="adj3" fmla="val 21292886"/>
            <a:gd name="adj4" fmla="val 19766551"/>
            <a:gd name="adj5" fmla="val 6068"/>
          </a:avLst>
        </a:prstGeom>
        <a:solidFill>
          <a:srgbClr val="226AB4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gm:spPr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8C0F8F7-58E9-2645-A8B9-EA23E3DA7DF1}">
      <dgm:prSet phldrT="[Text]" custT="1"/>
      <dgm:spPr>
        <a:xfrm>
          <a:off x="2835741" y="1363924"/>
          <a:ext cx="722242" cy="72224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sz="2000" b="0" i="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 Narrow" panose="020B0604020202020204" pitchFamily="34" charset="0"/>
              <a:ea typeface="+mn-ea"/>
              <a:cs typeface="+mn-cs"/>
            </a:rPr>
            <a:t>Query</a:t>
          </a:r>
          <a:endParaRPr lang="en-US" sz="2400" b="0" i="0" dirty="0">
            <a:solidFill>
              <a:sysClr val="windowText" lastClr="000000">
                <a:lumMod val="65000"/>
                <a:lumOff val="35000"/>
              </a:sysClr>
            </a:solidFill>
            <a:latin typeface="Arial Narrow" panose="020B0604020202020204" pitchFamily="34" charset="0"/>
            <a:ea typeface="+mn-ea"/>
            <a:cs typeface="+mn-cs"/>
          </a:endParaRPr>
        </a:p>
      </dgm:t>
    </dgm:pt>
    <dgm:pt modelId="{D657DBBB-2B00-3C44-B8BF-55CCB5F61FCD}" type="parTrans" cxnId="{B49FCA27-1751-9345-BE61-A43C1527FD2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3E1BA54B-89BA-9240-B919-9EAC0CCC5962}" type="sibTrans" cxnId="{B49FCA27-1751-9345-BE61-A43C1527FD20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700527" y="-20"/>
          <a:ext cx="2707703" cy="2707703"/>
        </a:xfrm>
        <a:prstGeom prst="circularArrow">
          <a:avLst>
            <a:gd name="adj1" fmla="val 5201"/>
            <a:gd name="adj2" fmla="val 336000"/>
            <a:gd name="adj3" fmla="val 4014329"/>
            <a:gd name="adj4" fmla="val 2253771"/>
            <a:gd name="adj5" fmla="val 6068"/>
          </a:avLst>
        </a:prstGeom>
        <a:solidFill>
          <a:srgbClr val="226AB4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gm:spPr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4CCBE0F-012C-E744-A364-7CA18B789B67}">
      <dgm:prSet phldrT="[Text]" custT="1"/>
      <dgm:spPr>
        <a:xfrm>
          <a:off x="1693258" y="2193987"/>
          <a:ext cx="722242" cy="72224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sz="2000" b="0" i="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 Narrow" panose="020B0604020202020204" pitchFamily="34" charset="0"/>
              <a:ea typeface="+mn-ea"/>
              <a:cs typeface="+mn-cs"/>
            </a:rPr>
            <a:t>Query</a:t>
          </a:r>
          <a:endParaRPr lang="en-US" sz="2400" b="0" i="0" dirty="0">
            <a:solidFill>
              <a:sysClr val="windowText" lastClr="000000">
                <a:lumMod val="65000"/>
                <a:lumOff val="35000"/>
              </a:sysClr>
            </a:solidFill>
            <a:latin typeface="Arial Narrow" panose="020B0604020202020204" pitchFamily="34" charset="0"/>
            <a:ea typeface="+mn-ea"/>
            <a:cs typeface="+mn-cs"/>
          </a:endParaRPr>
        </a:p>
      </dgm:t>
    </dgm:pt>
    <dgm:pt modelId="{B98DB213-1A13-4747-A79C-A4FA2A00A285}" type="parTrans" cxnId="{E1DB80C2-50CE-7144-B8C5-7666594432B7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4ED1C21-57F8-7247-855E-45734F96BB4F}" type="sibTrans" cxnId="{E1DB80C2-50CE-7144-B8C5-7666594432B7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700527" y="-20"/>
          <a:ext cx="2707703" cy="2707703"/>
        </a:xfrm>
        <a:prstGeom prst="circularArrow">
          <a:avLst>
            <a:gd name="adj1" fmla="val 5201"/>
            <a:gd name="adj2" fmla="val 336000"/>
            <a:gd name="adj3" fmla="val 8210228"/>
            <a:gd name="adj4" fmla="val 6449670"/>
            <a:gd name="adj5" fmla="val 6068"/>
          </a:avLst>
        </a:prstGeom>
        <a:solidFill>
          <a:srgbClr val="226AB4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gm:spPr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38A6CF5-C953-3F48-86B4-0D8ECFA6FD6D}">
      <dgm:prSet phldrT="[Text]" custT="1"/>
      <dgm:spPr>
        <a:xfrm>
          <a:off x="550774" y="1363924"/>
          <a:ext cx="722242" cy="72224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sz="2000" b="0" i="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 Narrow" panose="020B0604020202020204" pitchFamily="34" charset="0"/>
              <a:ea typeface="+mn-ea"/>
              <a:cs typeface="+mn-cs"/>
            </a:rPr>
            <a:t>Query</a:t>
          </a:r>
          <a:endParaRPr lang="en-US" sz="2400" b="0" i="0" dirty="0">
            <a:solidFill>
              <a:sysClr val="windowText" lastClr="000000">
                <a:lumMod val="65000"/>
                <a:lumOff val="35000"/>
              </a:sysClr>
            </a:solidFill>
            <a:latin typeface="Arial Narrow" panose="020B0604020202020204" pitchFamily="34" charset="0"/>
            <a:ea typeface="+mn-ea"/>
            <a:cs typeface="+mn-cs"/>
          </a:endParaRPr>
        </a:p>
      </dgm:t>
    </dgm:pt>
    <dgm:pt modelId="{BB7813CD-D839-E342-BED1-131F9FBB95F7}" type="parTrans" cxnId="{BCD35210-AA9C-594E-A805-0A8F34CCEDB6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71CB3CB-0025-A14A-B803-63B1EC09362E}" type="sibTrans" cxnId="{BCD35210-AA9C-594E-A805-0A8F34CCEDB6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700527" y="-20"/>
          <a:ext cx="2707703" cy="2707703"/>
        </a:xfrm>
        <a:prstGeom prst="circularArrow">
          <a:avLst>
            <a:gd name="adj1" fmla="val 5201"/>
            <a:gd name="adj2" fmla="val 336000"/>
            <a:gd name="adj3" fmla="val 12297449"/>
            <a:gd name="adj4" fmla="val 10771114"/>
            <a:gd name="adj5" fmla="val 6068"/>
          </a:avLst>
        </a:prstGeom>
        <a:solidFill>
          <a:srgbClr val="226AB4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gm:spPr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8172CFF-69A7-5D4E-BC9D-1915346B26F3}">
      <dgm:prSet phldrT="[Text]" custT="1"/>
      <dgm:spPr>
        <a:xfrm>
          <a:off x="987164" y="20855"/>
          <a:ext cx="722242" cy="722242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sz="2000" b="0" i="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 Narrow" panose="020B0604020202020204" pitchFamily="34" charset="0"/>
              <a:ea typeface="+mn-ea"/>
              <a:cs typeface="+mn-cs"/>
            </a:rPr>
            <a:t>Query</a:t>
          </a:r>
          <a:endParaRPr lang="en-US" sz="2400" b="0" i="0" dirty="0">
            <a:solidFill>
              <a:sysClr val="windowText" lastClr="000000">
                <a:lumMod val="65000"/>
                <a:lumOff val="35000"/>
              </a:sysClr>
            </a:solidFill>
            <a:latin typeface="Arial Narrow" panose="020B0604020202020204" pitchFamily="34" charset="0"/>
            <a:ea typeface="+mn-ea"/>
            <a:cs typeface="+mn-cs"/>
          </a:endParaRPr>
        </a:p>
      </dgm:t>
    </dgm:pt>
    <dgm:pt modelId="{B31BC3CC-501A-7447-8927-08AA12FDEE37}" type="parTrans" cxnId="{36E9AF8E-48FA-564C-994C-4E6E9E0C1002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443306E9-ABFC-C442-A414-62D2223D1666}" type="sibTrans" cxnId="{36E9AF8E-48FA-564C-994C-4E6E9E0C1002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xfrm>
          <a:off x="700527" y="-20"/>
          <a:ext cx="2707703" cy="2707703"/>
        </a:xfrm>
        <a:prstGeom prst="circularArrow">
          <a:avLst>
            <a:gd name="adj1" fmla="val 5201"/>
            <a:gd name="adj2" fmla="val 336000"/>
            <a:gd name="adj3" fmla="val 16876869"/>
            <a:gd name="adj4" fmla="val 15198681"/>
            <a:gd name="adj5" fmla="val 6068"/>
          </a:avLst>
        </a:prstGeom>
        <a:solidFill>
          <a:srgbClr val="226AB4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gm:spPr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34AD332-F96A-A946-B070-A037F957CFB2}" type="pres">
      <dgm:prSet presAssocID="{681D0C19-016A-374D-A267-84863567C2FF}" presName="cycle" presStyleCnt="0">
        <dgm:presLayoutVars>
          <dgm:dir/>
          <dgm:resizeHandles val="exact"/>
        </dgm:presLayoutVars>
      </dgm:prSet>
      <dgm:spPr/>
    </dgm:pt>
    <dgm:pt modelId="{BE2DE0FA-1CC7-DE48-9863-4C979088FA4E}" type="pres">
      <dgm:prSet presAssocID="{AE75F1F5-0816-A348-BE44-BE89E184188B}" presName="dummy" presStyleCnt="0"/>
      <dgm:spPr/>
    </dgm:pt>
    <dgm:pt modelId="{C18697AB-4F0E-C144-AE2D-946D2665E54F}" type="pres">
      <dgm:prSet presAssocID="{AE75F1F5-0816-A348-BE44-BE89E184188B}" presName="node" presStyleLbl="revTx" presStyleIdx="0" presStyleCnt="5" custScaleX="98930">
        <dgm:presLayoutVars>
          <dgm:bulletEnabled val="1"/>
        </dgm:presLayoutVars>
      </dgm:prSet>
      <dgm:spPr/>
    </dgm:pt>
    <dgm:pt modelId="{5A83DE8A-D204-CD4A-8BAC-225BBF1FC544}" type="pres">
      <dgm:prSet presAssocID="{017771A4-C695-4548-B2D8-C9887C1641C6}" presName="sibTrans" presStyleLbl="node1" presStyleIdx="0" presStyleCnt="5"/>
      <dgm:spPr/>
    </dgm:pt>
    <dgm:pt modelId="{196EF7BC-F884-BC43-9C93-4764F91FEC81}" type="pres">
      <dgm:prSet presAssocID="{18C0F8F7-58E9-2645-A8B9-EA23E3DA7DF1}" presName="dummy" presStyleCnt="0"/>
      <dgm:spPr/>
    </dgm:pt>
    <dgm:pt modelId="{3C1B009E-B7D4-5545-8097-12B2376303D2}" type="pres">
      <dgm:prSet presAssocID="{18C0F8F7-58E9-2645-A8B9-EA23E3DA7DF1}" presName="node" presStyleLbl="revTx" presStyleIdx="1" presStyleCnt="5">
        <dgm:presLayoutVars>
          <dgm:bulletEnabled val="1"/>
        </dgm:presLayoutVars>
      </dgm:prSet>
      <dgm:spPr/>
    </dgm:pt>
    <dgm:pt modelId="{3E0CC88C-B4D9-7B4A-A9EB-CFA72C3362E5}" type="pres">
      <dgm:prSet presAssocID="{3E1BA54B-89BA-9240-B919-9EAC0CCC5962}" presName="sibTrans" presStyleLbl="node1" presStyleIdx="1" presStyleCnt="5"/>
      <dgm:spPr/>
    </dgm:pt>
    <dgm:pt modelId="{C58A32E4-F160-4D4C-8357-BD8C1752310E}" type="pres">
      <dgm:prSet presAssocID="{94CCBE0F-012C-E744-A364-7CA18B789B67}" presName="dummy" presStyleCnt="0"/>
      <dgm:spPr/>
    </dgm:pt>
    <dgm:pt modelId="{5D2E9D62-290F-E746-8993-7928F75B7A6C}" type="pres">
      <dgm:prSet presAssocID="{94CCBE0F-012C-E744-A364-7CA18B789B67}" presName="node" presStyleLbl="revTx" presStyleIdx="2" presStyleCnt="5">
        <dgm:presLayoutVars>
          <dgm:bulletEnabled val="1"/>
        </dgm:presLayoutVars>
      </dgm:prSet>
      <dgm:spPr/>
    </dgm:pt>
    <dgm:pt modelId="{14AB942D-4E9D-2F4E-B714-1750CD52E7B7}" type="pres">
      <dgm:prSet presAssocID="{04ED1C21-57F8-7247-855E-45734F96BB4F}" presName="sibTrans" presStyleLbl="node1" presStyleIdx="2" presStyleCnt="5"/>
      <dgm:spPr/>
    </dgm:pt>
    <dgm:pt modelId="{99A095E8-612C-5E47-9802-F861D295CF25}" type="pres">
      <dgm:prSet presAssocID="{F38A6CF5-C953-3F48-86B4-0D8ECFA6FD6D}" presName="dummy" presStyleCnt="0"/>
      <dgm:spPr/>
    </dgm:pt>
    <dgm:pt modelId="{0879A424-4F58-3C4A-A373-D28711E878E8}" type="pres">
      <dgm:prSet presAssocID="{F38A6CF5-C953-3F48-86B4-0D8ECFA6FD6D}" presName="node" presStyleLbl="revTx" presStyleIdx="3" presStyleCnt="5">
        <dgm:presLayoutVars>
          <dgm:bulletEnabled val="1"/>
        </dgm:presLayoutVars>
      </dgm:prSet>
      <dgm:spPr/>
    </dgm:pt>
    <dgm:pt modelId="{9C003859-B454-5842-B72C-98EE2BF5CEB3}" type="pres">
      <dgm:prSet presAssocID="{471CB3CB-0025-A14A-B803-63B1EC09362E}" presName="sibTrans" presStyleLbl="node1" presStyleIdx="3" presStyleCnt="5"/>
      <dgm:spPr/>
    </dgm:pt>
    <dgm:pt modelId="{A7D79A88-C0C8-BA48-8AD0-E4B534B85519}" type="pres">
      <dgm:prSet presAssocID="{18172CFF-69A7-5D4E-BC9D-1915346B26F3}" presName="dummy" presStyleCnt="0"/>
      <dgm:spPr/>
    </dgm:pt>
    <dgm:pt modelId="{BC4561C5-C096-6442-B6BF-F0A1B016F4EA}" type="pres">
      <dgm:prSet presAssocID="{18172CFF-69A7-5D4E-BC9D-1915346B26F3}" presName="node" presStyleLbl="revTx" presStyleIdx="4" presStyleCnt="5">
        <dgm:presLayoutVars>
          <dgm:bulletEnabled val="1"/>
        </dgm:presLayoutVars>
      </dgm:prSet>
      <dgm:spPr/>
    </dgm:pt>
    <dgm:pt modelId="{FB579FC0-FAB7-8547-9770-5770AD04CB84}" type="pres">
      <dgm:prSet presAssocID="{443306E9-ABFC-C442-A414-62D2223D1666}" presName="sibTrans" presStyleLbl="node1" presStyleIdx="4" presStyleCnt="5"/>
      <dgm:spPr/>
    </dgm:pt>
  </dgm:ptLst>
  <dgm:cxnLst>
    <dgm:cxn modelId="{BCD35210-AA9C-594E-A805-0A8F34CCEDB6}" srcId="{681D0C19-016A-374D-A267-84863567C2FF}" destId="{F38A6CF5-C953-3F48-86B4-0D8ECFA6FD6D}" srcOrd="3" destOrd="0" parTransId="{BB7813CD-D839-E342-BED1-131F9FBB95F7}" sibTransId="{471CB3CB-0025-A14A-B803-63B1EC09362E}"/>
    <dgm:cxn modelId="{B49FCA27-1751-9345-BE61-A43C1527FD20}" srcId="{681D0C19-016A-374D-A267-84863567C2FF}" destId="{18C0F8F7-58E9-2645-A8B9-EA23E3DA7DF1}" srcOrd="1" destOrd="0" parTransId="{D657DBBB-2B00-3C44-B8BF-55CCB5F61FCD}" sibTransId="{3E1BA54B-89BA-9240-B919-9EAC0CCC5962}"/>
    <dgm:cxn modelId="{7EA1F542-1E07-49F8-8EFD-8CCE2AB26CAF}" type="presOf" srcId="{017771A4-C695-4548-B2D8-C9887C1641C6}" destId="{5A83DE8A-D204-CD4A-8BAC-225BBF1FC544}" srcOrd="0" destOrd="0" presId="urn:microsoft.com/office/officeart/2005/8/layout/cycle1"/>
    <dgm:cxn modelId="{71EC8573-A295-4B4A-9F70-422962DCE8BB}" srcId="{681D0C19-016A-374D-A267-84863567C2FF}" destId="{AE75F1F5-0816-A348-BE44-BE89E184188B}" srcOrd="0" destOrd="0" parTransId="{DD851BBB-7897-7746-B064-C6FB11FD30C9}" sibTransId="{017771A4-C695-4548-B2D8-C9887C1641C6}"/>
    <dgm:cxn modelId="{59EFB773-A1D5-4B0C-937F-750BAD790813}" type="presOf" srcId="{681D0C19-016A-374D-A267-84863567C2FF}" destId="{E34AD332-F96A-A946-B070-A037F957CFB2}" srcOrd="0" destOrd="0" presId="urn:microsoft.com/office/officeart/2005/8/layout/cycle1"/>
    <dgm:cxn modelId="{C6B58C5A-07DE-4A2B-B2E6-48396FE6C781}" type="presOf" srcId="{AE75F1F5-0816-A348-BE44-BE89E184188B}" destId="{C18697AB-4F0E-C144-AE2D-946D2665E54F}" srcOrd="0" destOrd="0" presId="urn:microsoft.com/office/officeart/2005/8/layout/cycle1"/>
    <dgm:cxn modelId="{5DD60C7D-6CAC-4957-AA51-1D6A49D6DDD7}" type="presOf" srcId="{443306E9-ABFC-C442-A414-62D2223D1666}" destId="{FB579FC0-FAB7-8547-9770-5770AD04CB84}" srcOrd="0" destOrd="0" presId="urn:microsoft.com/office/officeart/2005/8/layout/cycle1"/>
    <dgm:cxn modelId="{36E9AF8E-48FA-564C-994C-4E6E9E0C1002}" srcId="{681D0C19-016A-374D-A267-84863567C2FF}" destId="{18172CFF-69A7-5D4E-BC9D-1915346B26F3}" srcOrd="4" destOrd="0" parTransId="{B31BC3CC-501A-7447-8927-08AA12FDEE37}" sibTransId="{443306E9-ABFC-C442-A414-62D2223D1666}"/>
    <dgm:cxn modelId="{ECFDE490-5F38-473E-8FCA-088780F83C46}" type="presOf" srcId="{04ED1C21-57F8-7247-855E-45734F96BB4F}" destId="{14AB942D-4E9D-2F4E-B714-1750CD52E7B7}" srcOrd="0" destOrd="0" presId="urn:microsoft.com/office/officeart/2005/8/layout/cycle1"/>
    <dgm:cxn modelId="{4A25FC94-D728-40EF-AFDC-3A5BA4CCD441}" type="presOf" srcId="{18172CFF-69A7-5D4E-BC9D-1915346B26F3}" destId="{BC4561C5-C096-6442-B6BF-F0A1B016F4EA}" srcOrd="0" destOrd="0" presId="urn:microsoft.com/office/officeart/2005/8/layout/cycle1"/>
    <dgm:cxn modelId="{185891AF-00EA-41C2-BC23-3B091A79DDB1}" type="presOf" srcId="{3E1BA54B-89BA-9240-B919-9EAC0CCC5962}" destId="{3E0CC88C-B4D9-7B4A-A9EB-CFA72C3362E5}" srcOrd="0" destOrd="0" presId="urn:microsoft.com/office/officeart/2005/8/layout/cycle1"/>
    <dgm:cxn modelId="{3F5389B3-35DE-4693-90C5-B2DA529D328D}" type="presOf" srcId="{94CCBE0F-012C-E744-A364-7CA18B789B67}" destId="{5D2E9D62-290F-E746-8993-7928F75B7A6C}" srcOrd="0" destOrd="0" presId="urn:microsoft.com/office/officeart/2005/8/layout/cycle1"/>
    <dgm:cxn modelId="{D0DB4CB8-8FF7-4B77-8A12-C5AFCFA889F2}" type="presOf" srcId="{471CB3CB-0025-A14A-B803-63B1EC09362E}" destId="{9C003859-B454-5842-B72C-98EE2BF5CEB3}" srcOrd="0" destOrd="0" presId="urn:microsoft.com/office/officeart/2005/8/layout/cycle1"/>
    <dgm:cxn modelId="{E1DB80C2-50CE-7144-B8C5-7666594432B7}" srcId="{681D0C19-016A-374D-A267-84863567C2FF}" destId="{94CCBE0F-012C-E744-A364-7CA18B789B67}" srcOrd="2" destOrd="0" parTransId="{B98DB213-1A13-4747-A79C-A4FA2A00A285}" sibTransId="{04ED1C21-57F8-7247-855E-45734F96BB4F}"/>
    <dgm:cxn modelId="{F8B25FE4-7669-4521-B7E9-9567CD4EA032}" type="presOf" srcId="{18C0F8F7-58E9-2645-A8B9-EA23E3DA7DF1}" destId="{3C1B009E-B7D4-5545-8097-12B2376303D2}" srcOrd="0" destOrd="0" presId="urn:microsoft.com/office/officeart/2005/8/layout/cycle1"/>
    <dgm:cxn modelId="{348CD9FC-F37F-4867-A269-D69C6B4EAB40}" type="presOf" srcId="{F38A6CF5-C953-3F48-86B4-0D8ECFA6FD6D}" destId="{0879A424-4F58-3C4A-A373-D28711E878E8}" srcOrd="0" destOrd="0" presId="urn:microsoft.com/office/officeart/2005/8/layout/cycle1"/>
    <dgm:cxn modelId="{5743760E-0066-41B7-90E4-CF6016B9F9E3}" type="presParOf" srcId="{E34AD332-F96A-A946-B070-A037F957CFB2}" destId="{BE2DE0FA-1CC7-DE48-9863-4C979088FA4E}" srcOrd="0" destOrd="0" presId="urn:microsoft.com/office/officeart/2005/8/layout/cycle1"/>
    <dgm:cxn modelId="{A038A136-DA41-480B-9976-2C37BB7D1EE5}" type="presParOf" srcId="{E34AD332-F96A-A946-B070-A037F957CFB2}" destId="{C18697AB-4F0E-C144-AE2D-946D2665E54F}" srcOrd="1" destOrd="0" presId="urn:microsoft.com/office/officeart/2005/8/layout/cycle1"/>
    <dgm:cxn modelId="{DA674D3D-82B8-48EB-9DC8-1FA2BF015835}" type="presParOf" srcId="{E34AD332-F96A-A946-B070-A037F957CFB2}" destId="{5A83DE8A-D204-CD4A-8BAC-225BBF1FC544}" srcOrd="2" destOrd="0" presId="urn:microsoft.com/office/officeart/2005/8/layout/cycle1"/>
    <dgm:cxn modelId="{8A275539-DDA7-475F-928E-9A10FD97BB99}" type="presParOf" srcId="{E34AD332-F96A-A946-B070-A037F957CFB2}" destId="{196EF7BC-F884-BC43-9C93-4764F91FEC81}" srcOrd="3" destOrd="0" presId="urn:microsoft.com/office/officeart/2005/8/layout/cycle1"/>
    <dgm:cxn modelId="{47B98AE5-62E8-4C51-838C-8C2B1803A2F8}" type="presParOf" srcId="{E34AD332-F96A-A946-B070-A037F957CFB2}" destId="{3C1B009E-B7D4-5545-8097-12B2376303D2}" srcOrd="4" destOrd="0" presId="urn:microsoft.com/office/officeart/2005/8/layout/cycle1"/>
    <dgm:cxn modelId="{F8A3947E-413F-4F33-BF12-74C973E349E3}" type="presParOf" srcId="{E34AD332-F96A-A946-B070-A037F957CFB2}" destId="{3E0CC88C-B4D9-7B4A-A9EB-CFA72C3362E5}" srcOrd="5" destOrd="0" presId="urn:microsoft.com/office/officeart/2005/8/layout/cycle1"/>
    <dgm:cxn modelId="{FEDECE64-1B4D-467C-8C62-54FA8FC1A6DF}" type="presParOf" srcId="{E34AD332-F96A-A946-B070-A037F957CFB2}" destId="{C58A32E4-F160-4D4C-8357-BD8C1752310E}" srcOrd="6" destOrd="0" presId="urn:microsoft.com/office/officeart/2005/8/layout/cycle1"/>
    <dgm:cxn modelId="{BF6A6E93-126F-47AD-81D5-E07293DBCEFB}" type="presParOf" srcId="{E34AD332-F96A-A946-B070-A037F957CFB2}" destId="{5D2E9D62-290F-E746-8993-7928F75B7A6C}" srcOrd="7" destOrd="0" presId="urn:microsoft.com/office/officeart/2005/8/layout/cycle1"/>
    <dgm:cxn modelId="{A4CF7514-9607-4A35-9C0B-D015FBC2680F}" type="presParOf" srcId="{E34AD332-F96A-A946-B070-A037F957CFB2}" destId="{14AB942D-4E9D-2F4E-B714-1750CD52E7B7}" srcOrd="8" destOrd="0" presId="urn:microsoft.com/office/officeart/2005/8/layout/cycle1"/>
    <dgm:cxn modelId="{675D294A-B954-461E-A93D-03C550A7F10A}" type="presParOf" srcId="{E34AD332-F96A-A946-B070-A037F957CFB2}" destId="{99A095E8-612C-5E47-9802-F861D295CF25}" srcOrd="9" destOrd="0" presId="urn:microsoft.com/office/officeart/2005/8/layout/cycle1"/>
    <dgm:cxn modelId="{99F2C389-CD32-4F19-B6D4-A7F71BF42D65}" type="presParOf" srcId="{E34AD332-F96A-A946-B070-A037F957CFB2}" destId="{0879A424-4F58-3C4A-A373-D28711E878E8}" srcOrd="10" destOrd="0" presId="urn:microsoft.com/office/officeart/2005/8/layout/cycle1"/>
    <dgm:cxn modelId="{C3051B58-D537-406D-85C4-279DEAF4002B}" type="presParOf" srcId="{E34AD332-F96A-A946-B070-A037F957CFB2}" destId="{9C003859-B454-5842-B72C-98EE2BF5CEB3}" srcOrd="11" destOrd="0" presId="urn:microsoft.com/office/officeart/2005/8/layout/cycle1"/>
    <dgm:cxn modelId="{DE35D498-D618-4046-AFAF-B3C8C40F959E}" type="presParOf" srcId="{E34AD332-F96A-A946-B070-A037F957CFB2}" destId="{A7D79A88-C0C8-BA48-8AD0-E4B534B85519}" srcOrd="12" destOrd="0" presId="urn:microsoft.com/office/officeart/2005/8/layout/cycle1"/>
    <dgm:cxn modelId="{70680F90-1D30-484A-8971-D760C50BC83B}" type="presParOf" srcId="{E34AD332-F96A-A946-B070-A037F957CFB2}" destId="{BC4561C5-C096-6442-B6BF-F0A1B016F4EA}" srcOrd="13" destOrd="0" presId="urn:microsoft.com/office/officeart/2005/8/layout/cycle1"/>
    <dgm:cxn modelId="{01C16D4E-100F-4B70-BA82-E1B3A162B280}" type="presParOf" srcId="{E34AD332-F96A-A946-B070-A037F957CFB2}" destId="{FB579FC0-FAB7-8547-9770-5770AD04CB84}" srcOrd="14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698CB5-E3E6-46B8-A984-3F92A209D0D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A3E49E5-704C-478A-A90E-DD919C86A671}">
      <dgm:prSet phldrT="[Text]" custT="1"/>
      <dgm:spPr/>
      <dgm:t>
        <a:bodyPr/>
        <a:lstStyle/>
        <a:p>
          <a:r>
            <a:rPr lang="en-GB" sz="1600" dirty="0"/>
            <a:t>Identify</a:t>
          </a:r>
        </a:p>
      </dgm:t>
    </dgm:pt>
    <dgm:pt modelId="{334CD615-7061-4AED-B378-7C879082732D}" type="parTrans" cxnId="{F4B31F65-5844-4DA7-9B87-A76631B88232}">
      <dgm:prSet/>
      <dgm:spPr/>
      <dgm:t>
        <a:bodyPr/>
        <a:lstStyle/>
        <a:p>
          <a:endParaRPr lang="en-GB" sz="3600"/>
        </a:p>
      </dgm:t>
    </dgm:pt>
    <dgm:pt modelId="{BB386ADC-2B8E-4348-9B6E-1861E36BA7A6}" type="sibTrans" cxnId="{F4B31F65-5844-4DA7-9B87-A76631B88232}">
      <dgm:prSet custT="1"/>
      <dgm:spPr/>
      <dgm:t>
        <a:bodyPr/>
        <a:lstStyle/>
        <a:p>
          <a:endParaRPr lang="en-GB" sz="1000"/>
        </a:p>
      </dgm:t>
    </dgm:pt>
    <dgm:pt modelId="{FC00A12F-7876-4D67-8AF9-8588AFB748A8}">
      <dgm:prSet phldrT="[Text]" custT="1"/>
      <dgm:spPr/>
      <dgm:t>
        <a:bodyPr/>
        <a:lstStyle/>
        <a:p>
          <a:r>
            <a:rPr lang="en-GB" sz="1600" dirty="0"/>
            <a:t>Protect</a:t>
          </a:r>
        </a:p>
      </dgm:t>
    </dgm:pt>
    <dgm:pt modelId="{8F35E1A4-5EA8-4542-8853-14D6B8D0CAD2}" type="parTrans" cxnId="{23354DEB-B37D-40C4-811E-BC58585729FB}">
      <dgm:prSet/>
      <dgm:spPr/>
      <dgm:t>
        <a:bodyPr/>
        <a:lstStyle/>
        <a:p>
          <a:endParaRPr lang="en-GB" sz="3600"/>
        </a:p>
      </dgm:t>
    </dgm:pt>
    <dgm:pt modelId="{970EBFA4-E9AE-4DB2-BE1A-D9D8572A7BD4}" type="sibTrans" cxnId="{23354DEB-B37D-40C4-811E-BC58585729FB}">
      <dgm:prSet custT="1"/>
      <dgm:spPr/>
      <dgm:t>
        <a:bodyPr/>
        <a:lstStyle/>
        <a:p>
          <a:endParaRPr lang="en-GB" sz="1000"/>
        </a:p>
      </dgm:t>
    </dgm:pt>
    <dgm:pt modelId="{86D00726-6897-43CD-8490-D2AC5F0B6812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GB" sz="1600" dirty="0"/>
            <a:t>Detect</a:t>
          </a:r>
        </a:p>
      </dgm:t>
    </dgm:pt>
    <dgm:pt modelId="{D5C1BF50-A091-4EF1-A959-2F5E19DA6F9D}" type="parTrans" cxnId="{EF5E9B04-DADC-4448-A2EB-1C205E35BA7D}">
      <dgm:prSet/>
      <dgm:spPr/>
      <dgm:t>
        <a:bodyPr/>
        <a:lstStyle/>
        <a:p>
          <a:endParaRPr lang="en-GB" sz="3600"/>
        </a:p>
      </dgm:t>
    </dgm:pt>
    <dgm:pt modelId="{3E5688F2-F3B3-4A7D-9568-DBB4567DDC7D}" type="sibTrans" cxnId="{EF5E9B04-DADC-4448-A2EB-1C205E35BA7D}">
      <dgm:prSet custT="1"/>
      <dgm:spPr/>
      <dgm:t>
        <a:bodyPr/>
        <a:lstStyle/>
        <a:p>
          <a:endParaRPr lang="en-GB" sz="1000"/>
        </a:p>
      </dgm:t>
    </dgm:pt>
    <dgm:pt modelId="{11661079-D762-47A9-9D6A-5E5CCD05ADEE}">
      <dgm:prSet phldrT="[Text]" custT="1"/>
      <dgm:spPr/>
      <dgm:t>
        <a:bodyPr/>
        <a:lstStyle/>
        <a:p>
          <a:r>
            <a:rPr lang="en-GB" sz="1400" dirty="0"/>
            <a:t>Respond</a:t>
          </a:r>
        </a:p>
      </dgm:t>
    </dgm:pt>
    <dgm:pt modelId="{C27274F3-21A6-4360-8D80-92EE7EF7CD96}" type="parTrans" cxnId="{D8272563-E75F-447F-B8FB-CC567BA20F4C}">
      <dgm:prSet/>
      <dgm:spPr/>
      <dgm:t>
        <a:bodyPr/>
        <a:lstStyle/>
        <a:p>
          <a:endParaRPr lang="en-GB" sz="3600"/>
        </a:p>
      </dgm:t>
    </dgm:pt>
    <dgm:pt modelId="{87B68FC7-3A2D-462E-9F7A-7331A46186A6}" type="sibTrans" cxnId="{D8272563-E75F-447F-B8FB-CC567BA20F4C}">
      <dgm:prSet custT="1"/>
      <dgm:spPr/>
      <dgm:t>
        <a:bodyPr/>
        <a:lstStyle/>
        <a:p>
          <a:endParaRPr lang="en-GB" sz="1000"/>
        </a:p>
      </dgm:t>
    </dgm:pt>
    <dgm:pt modelId="{CE7FFE3E-9E0C-4FA6-8319-0493F5A8ABA4}">
      <dgm:prSet phldrT="[Text]" custT="1"/>
      <dgm:spPr/>
      <dgm:t>
        <a:bodyPr/>
        <a:lstStyle/>
        <a:p>
          <a:r>
            <a:rPr lang="en-US" sz="1600" dirty="0"/>
            <a:t>Recover</a:t>
          </a:r>
          <a:endParaRPr lang="en-GB" sz="1600" dirty="0"/>
        </a:p>
      </dgm:t>
    </dgm:pt>
    <dgm:pt modelId="{6033658C-98D9-4194-9045-CE0FD99A1B46}" type="parTrans" cxnId="{73DC4162-893A-480A-9AD5-07DBA721A920}">
      <dgm:prSet/>
      <dgm:spPr/>
      <dgm:t>
        <a:bodyPr/>
        <a:lstStyle/>
        <a:p>
          <a:endParaRPr lang="en-GB" sz="3600"/>
        </a:p>
      </dgm:t>
    </dgm:pt>
    <dgm:pt modelId="{90E8C9DB-3DA9-4461-B06C-E3D804E63A27}" type="sibTrans" cxnId="{73DC4162-893A-480A-9AD5-07DBA721A920}">
      <dgm:prSet custT="1"/>
      <dgm:spPr/>
      <dgm:t>
        <a:bodyPr/>
        <a:lstStyle/>
        <a:p>
          <a:endParaRPr lang="en-GB" sz="1000"/>
        </a:p>
      </dgm:t>
    </dgm:pt>
    <dgm:pt modelId="{879BF38E-25F6-4458-8B62-52D26BDAB91B}" type="pres">
      <dgm:prSet presAssocID="{21698CB5-E3E6-46B8-A984-3F92A209D0D3}" presName="cycle" presStyleCnt="0">
        <dgm:presLayoutVars>
          <dgm:dir/>
          <dgm:resizeHandles val="exact"/>
        </dgm:presLayoutVars>
      </dgm:prSet>
      <dgm:spPr/>
    </dgm:pt>
    <dgm:pt modelId="{84A7B54F-7440-4EF0-9624-DDD43DAB506D}" type="pres">
      <dgm:prSet presAssocID="{9A3E49E5-704C-478A-A90E-DD919C86A671}" presName="node" presStyleLbl="node1" presStyleIdx="0" presStyleCnt="5">
        <dgm:presLayoutVars>
          <dgm:bulletEnabled val="1"/>
        </dgm:presLayoutVars>
      </dgm:prSet>
      <dgm:spPr/>
    </dgm:pt>
    <dgm:pt modelId="{B07C8BFB-46AB-4EE9-A4FB-D4A5A2380F91}" type="pres">
      <dgm:prSet presAssocID="{BB386ADC-2B8E-4348-9B6E-1861E36BA7A6}" presName="sibTrans" presStyleLbl="sibTrans2D1" presStyleIdx="0" presStyleCnt="5"/>
      <dgm:spPr/>
    </dgm:pt>
    <dgm:pt modelId="{2CBAECBC-1A90-473C-8179-9A4BD93D004F}" type="pres">
      <dgm:prSet presAssocID="{BB386ADC-2B8E-4348-9B6E-1861E36BA7A6}" presName="connectorText" presStyleLbl="sibTrans2D1" presStyleIdx="0" presStyleCnt="5"/>
      <dgm:spPr/>
    </dgm:pt>
    <dgm:pt modelId="{D97F8764-DD0C-4176-A019-C4DC7B066869}" type="pres">
      <dgm:prSet presAssocID="{FC00A12F-7876-4D67-8AF9-8588AFB748A8}" presName="node" presStyleLbl="node1" presStyleIdx="1" presStyleCnt="5">
        <dgm:presLayoutVars>
          <dgm:bulletEnabled val="1"/>
        </dgm:presLayoutVars>
      </dgm:prSet>
      <dgm:spPr/>
    </dgm:pt>
    <dgm:pt modelId="{0058F00A-D94F-4CB3-BFA6-5C6FAFEA29EA}" type="pres">
      <dgm:prSet presAssocID="{970EBFA4-E9AE-4DB2-BE1A-D9D8572A7BD4}" presName="sibTrans" presStyleLbl="sibTrans2D1" presStyleIdx="1" presStyleCnt="5"/>
      <dgm:spPr/>
    </dgm:pt>
    <dgm:pt modelId="{816C2A17-A8AA-4EFA-80FA-1A0D2412C00F}" type="pres">
      <dgm:prSet presAssocID="{970EBFA4-E9AE-4DB2-BE1A-D9D8572A7BD4}" presName="connectorText" presStyleLbl="sibTrans2D1" presStyleIdx="1" presStyleCnt="5"/>
      <dgm:spPr/>
    </dgm:pt>
    <dgm:pt modelId="{6A89D0F5-BA7B-482F-A469-37E39EF48CD4}" type="pres">
      <dgm:prSet presAssocID="{86D00726-6897-43CD-8490-D2AC5F0B6812}" presName="node" presStyleLbl="node1" presStyleIdx="2" presStyleCnt="5">
        <dgm:presLayoutVars>
          <dgm:bulletEnabled val="1"/>
        </dgm:presLayoutVars>
      </dgm:prSet>
      <dgm:spPr/>
    </dgm:pt>
    <dgm:pt modelId="{F5A1D215-D49A-4A7C-9F27-86FDFF647CFD}" type="pres">
      <dgm:prSet presAssocID="{3E5688F2-F3B3-4A7D-9568-DBB4567DDC7D}" presName="sibTrans" presStyleLbl="sibTrans2D1" presStyleIdx="2" presStyleCnt="5"/>
      <dgm:spPr/>
    </dgm:pt>
    <dgm:pt modelId="{144ECDC3-267F-4C65-ADC0-2E05DE701417}" type="pres">
      <dgm:prSet presAssocID="{3E5688F2-F3B3-4A7D-9568-DBB4567DDC7D}" presName="connectorText" presStyleLbl="sibTrans2D1" presStyleIdx="2" presStyleCnt="5"/>
      <dgm:spPr/>
    </dgm:pt>
    <dgm:pt modelId="{68F043E9-68A2-4AB1-BEDF-14E35214EA50}" type="pres">
      <dgm:prSet presAssocID="{11661079-D762-47A9-9D6A-5E5CCD05ADEE}" presName="node" presStyleLbl="node1" presStyleIdx="3" presStyleCnt="5">
        <dgm:presLayoutVars>
          <dgm:bulletEnabled val="1"/>
        </dgm:presLayoutVars>
      </dgm:prSet>
      <dgm:spPr/>
    </dgm:pt>
    <dgm:pt modelId="{5F27CB9E-2503-4F2B-BF6B-D47A9876FFAC}" type="pres">
      <dgm:prSet presAssocID="{87B68FC7-3A2D-462E-9F7A-7331A46186A6}" presName="sibTrans" presStyleLbl="sibTrans2D1" presStyleIdx="3" presStyleCnt="5"/>
      <dgm:spPr/>
    </dgm:pt>
    <dgm:pt modelId="{AF489352-F34B-4427-A9D8-0AF0A291C81D}" type="pres">
      <dgm:prSet presAssocID="{87B68FC7-3A2D-462E-9F7A-7331A46186A6}" presName="connectorText" presStyleLbl="sibTrans2D1" presStyleIdx="3" presStyleCnt="5"/>
      <dgm:spPr/>
    </dgm:pt>
    <dgm:pt modelId="{11DE2E5F-8152-4AD3-8C5C-EBADB7B83132}" type="pres">
      <dgm:prSet presAssocID="{CE7FFE3E-9E0C-4FA6-8319-0493F5A8ABA4}" presName="node" presStyleLbl="node1" presStyleIdx="4" presStyleCnt="5">
        <dgm:presLayoutVars>
          <dgm:bulletEnabled val="1"/>
        </dgm:presLayoutVars>
      </dgm:prSet>
      <dgm:spPr/>
    </dgm:pt>
    <dgm:pt modelId="{80C07A67-1145-49B0-8F2B-A45803F2C29C}" type="pres">
      <dgm:prSet presAssocID="{90E8C9DB-3DA9-4461-B06C-E3D804E63A27}" presName="sibTrans" presStyleLbl="sibTrans2D1" presStyleIdx="4" presStyleCnt="5"/>
      <dgm:spPr/>
    </dgm:pt>
    <dgm:pt modelId="{DD934640-7535-46AA-A534-751615F7535C}" type="pres">
      <dgm:prSet presAssocID="{90E8C9DB-3DA9-4461-B06C-E3D804E63A27}" presName="connectorText" presStyleLbl="sibTrans2D1" presStyleIdx="4" presStyleCnt="5"/>
      <dgm:spPr/>
    </dgm:pt>
  </dgm:ptLst>
  <dgm:cxnLst>
    <dgm:cxn modelId="{EF5E9B04-DADC-4448-A2EB-1C205E35BA7D}" srcId="{21698CB5-E3E6-46B8-A984-3F92A209D0D3}" destId="{86D00726-6897-43CD-8490-D2AC5F0B6812}" srcOrd="2" destOrd="0" parTransId="{D5C1BF50-A091-4EF1-A959-2F5E19DA6F9D}" sibTransId="{3E5688F2-F3B3-4A7D-9568-DBB4567DDC7D}"/>
    <dgm:cxn modelId="{D6D8CB06-6BB1-4BAA-9522-D52E8BA38EC7}" type="presOf" srcId="{3E5688F2-F3B3-4A7D-9568-DBB4567DDC7D}" destId="{144ECDC3-267F-4C65-ADC0-2E05DE701417}" srcOrd="1" destOrd="0" presId="urn:microsoft.com/office/officeart/2005/8/layout/cycle2"/>
    <dgm:cxn modelId="{29D0270C-A2C3-4E9F-9CA7-34ACF842F9AD}" type="presOf" srcId="{3E5688F2-F3B3-4A7D-9568-DBB4567DDC7D}" destId="{F5A1D215-D49A-4A7C-9F27-86FDFF647CFD}" srcOrd="0" destOrd="0" presId="urn:microsoft.com/office/officeart/2005/8/layout/cycle2"/>
    <dgm:cxn modelId="{27166812-49C5-47D3-948F-DB88401DC6F5}" type="presOf" srcId="{90E8C9DB-3DA9-4461-B06C-E3D804E63A27}" destId="{DD934640-7535-46AA-A534-751615F7535C}" srcOrd="1" destOrd="0" presId="urn:microsoft.com/office/officeart/2005/8/layout/cycle2"/>
    <dgm:cxn modelId="{73DC4162-893A-480A-9AD5-07DBA721A920}" srcId="{21698CB5-E3E6-46B8-A984-3F92A209D0D3}" destId="{CE7FFE3E-9E0C-4FA6-8319-0493F5A8ABA4}" srcOrd="4" destOrd="0" parTransId="{6033658C-98D9-4194-9045-CE0FD99A1B46}" sibTransId="{90E8C9DB-3DA9-4461-B06C-E3D804E63A27}"/>
    <dgm:cxn modelId="{D8272563-E75F-447F-B8FB-CC567BA20F4C}" srcId="{21698CB5-E3E6-46B8-A984-3F92A209D0D3}" destId="{11661079-D762-47A9-9D6A-5E5CCD05ADEE}" srcOrd="3" destOrd="0" parTransId="{C27274F3-21A6-4360-8D80-92EE7EF7CD96}" sibTransId="{87B68FC7-3A2D-462E-9F7A-7331A46186A6}"/>
    <dgm:cxn modelId="{6F89A363-9126-4463-BA92-E734DA3A34D3}" type="presOf" srcId="{FC00A12F-7876-4D67-8AF9-8588AFB748A8}" destId="{D97F8764-DD0C-4176-A019-C4DC7B066869}" srcOrd="0" destOrd="0" presId="urn:microsoft.com/office/officeart/2005/8/layout/cycle2"/>
    <dgm:cxn modelId="{F4B31F65-5844-4DA7-9B87-A76631B88232}" srcId="{21698CB5-E3E6-46B8-A984-3F92A209D0D3}" destId="{9A3E49E5-704C-478A-A90E-DD919C86A671}" srcOrd="0" destOrd="0" parTransId="{334CD615-7061-4AED-B378-7C879082732D}" sibTransId="{BB386ADC-2B8E-4348-9B6E-1861E36BA7A6}"/>
    <dgm:cxn modelId="{0F53CD46-7B2F-42A5-A127-F444739068FA}" type="presOf" srcId="{970EBFA4-E9AE-4DB2-BE1A-D9D8572A7BD4}" destId="{0058F00A-D94F-4CB3-BFA6-5C6FAFEA29EA}" srcOrd="0" destOrd="0" presId="urn:microsoft.com/office/officeart/2005/8/layout/cycle2"/>
    <dgm:cxn modelId="{9A5E26AD-58F9-4678-8EAA-5E598242A383}" type="presOf" srcId="{BB386ADC-2B8E-4348-9B6E-1861E36BA7A6}" destId="{2CBAECBC-1A90-473C-8179-9A4BD93D004F}" srcOrd="1" destOrd="0" presId="urn:microsoft.com/office/officeart/2005/8/layout/cycle2"/>
    <dgm:cxn modelId="{F69B58B0-FDFF-4D08-A48C-0D744E54E106}" type="presOf" srcId="{90E8C9DB-3DA9-4461-B06C-E3D804E63A27}" destId="{80C07A67-1145-49B0-8F2B-A45803F2C29C}" srcOrd="0" destOrd="0" presId="urn:microsoft.com/office/officeart/2005/8/layout/cycle2"/>
    <dgm:cxn modelId="{82E863B8-E9C2-4513-A08A-7DEC586B0CC7}" type="presOf" srcId="{BB386ADC-2B8E-4348-9B6E-1861E36BA7A6}" destId="{B07C8BFB-46AB-4EE9-A4FB-D4A5A2380F91}" srcOrd="0" destOrd="0" presId="urn:microsoft.com/office/officeart/2005/8/layout/cycle2"/>
    <dgm:cxn modelId="{AC91D5C9-3B97-44A1-AACB-49380DCB5308}" type="presOf" srcId="{86D00726-6897-43CD-8490-D2AC5F0B6812}" destId="{6A89D0F5-BA7B-482F-A469-37E39EF48CD4}" srcOrd="0" destOrd="0" presId="urn:microsoft.com/office/officeart/2005/8/layout/cycle2"/>
    <dgm:cxn modelId="{31BD27CD-48A5-4909-B89C-59AFADB7D749}" type="presOf" srcId="{21698CB5-E3E6-46B8-A984-3F92A209D0D3}" destId="{879BF38E-25F6-4458-8B62-52D26BDAB91B}" srcOrd="0" destOrd="0" presId="urn:microsoft.com/office/officeart/2005/8/layout/cycle2"/>
    <dgm:cxn modelId="{5B09DAD9-ECE6-4378-B4CB-85EBB8A46D0A}" type="presOf" srcId="{CE7FFE3E-9E0C-4FA6-8319-0493F5A8ABA4}" destId="{11DE2E5F-8152-4AD3-8C5C-EBADB7B83132}" srcOrd="0" destOrd="0" presId="urn:microsoft.com/office/officeart/2005/8/layout/cycle2"/>
    <dgm:cxn modelId="{3C5268DA-21CB-4992-85A6-D66CCF205E4F}" type="presOf" srcId="{11661079-D762-47A9-9D6A-5E5CCD05ADEE}" destId="{68F043E9-68A2-4AB1-BEDF-14E35214EA50}" srcOrd="0" destOrd="0" presId="urn:microsoft.com/office/officeart/2005/8/layout/cycle2"/>
    <dgm:cxn modelId="{DB3132DE-8810-4364-B6CF-5A6E813E3F86}" type="presOf" srcId="{87B68FC7-3A2D-462E-9F7A-7331A46186A6}" destId="{5F27CB9E-2503-4F2B-BF6B-D47A9876FFAC}" srcOrd="0" destOrd="0" presId="urn:microsoft.com/office/officeart/2005/8/layout/cycle2"/>
    <dgm:cxn modelId="{98D290E3-8DEA-4BE9-A786-8DD97AA9E75D}" type="presOf" srcId="{87B68FC7-3A2D-462E-9F7A-7331A46186A6}" destId="{AF489352-F34B-4427-A9D8-0AF0A291C81D}" srcOrd="1" destOrd="0" presId="urn:microsoft.com/office/officeart/2005/8/layout/cycle2"/>
    <dgm:cxn modelId="{A04FDDE9-91CE-4679-AA9E-799FE9251C26}" type="presOf" srcId="{970EBFA4-E9AE-4DB2-BE1A-D9D8572A7BD4}" destId="{816C2A17-A8AA-4EFA-80FA-1A0D2412C00F}" srcOrd="1" destOrd="0" presId="urn:microsoft.com/office/officeart/2005/8/layout/cycle2"/>
    <dgm:cxn modelId="{23354DEB-B37D-40C4-811E-BC58585729FB}" srcId="{21698CB5-E3E6-46B8-A984-3F92A209D0D3}" destId="{FC00A12F-7876-4D67-8AF9-8588AFB748A8}" srcOrd="1" destOrd="0" parTransId="{8F35E1A4-5EA8-4542-8853-14D6B8D0CAD2}" sibTransId="{970EBFA4-E9AE-4DB2-BE1A-D9D8572A7BD4}"/>
    <dgm:cxn modelId="{39F63DF0-7536-494B-A16A-235CEB43E76B}" type="presOf" srcId="{9A3E49E5-704C-478A-A90E-DD919C86A671}" destId="{84A7B54F-7440-4EF0-9624-DDD43DAB506D}" srcOrd="0" destOrd="0" presId="urn:microsoft.com/office/officeart/2005/8/layout/cycle2"/>
    <dgm:cxn modelId="{E4FF0BCF-BE28-4F96-8417-EDB7BA3E61DB}" type="presParOf" srcId="{879BF38E-25F6-4458-8B62-52D26BDAB91B}" destId="{84A7B54F-7440-4EF0-9624-DDD43DAB506D}" srcOrd="0" destOrd="0" presId="urn:microsoft.com/office/officeart/2005/8/layout/cycle2"/>
    <dgm:cxn modelId="{BD67B783-15D4-4213-87EE-09FDBBB8AEC6}" type="presParOf" srcId="{879BF38E-25F6-4458-8B62-52D26BDAB91B}" destId="{B07C8BFB-46AB-4EE9-A4FB-D4A5A2380F91}" srcOrd="1" destOrd="0" presId="urn:microsoft.com/office/officeart/2005/8/layout/cycle2"/>
    <dgm:cxn modelId="{C59DD43A-0EF4-4FC9-96BC-C33EC17222EB}" type="presParOf" srcId="{B07C8BFB-46AB-4EE9-A4FB-D4A5A2380F91}" destId="{2CBAECBC-1A90-473C-8179-9A4BD93D004F}" srcOrd="0" destOrd="0" presId="urn:microsoft.com/office/officeart/2005/8/layout/cycle2"/>
    <dgm:cxn modelId="{A4A21070-BA03-4ABD-B1EA-F25D3FF6B1C8}" type="presParOf" srcId="{879BF38E-25F6-4458-8B62-52D26BDAB91B}" destId="{D97F8764-DD0C-4176-A019-C4DC7B066869}" srcOrd="2" destOrd="0" presId="urn:microsoft.com/office/officeart/2005/8/layout/cycle2"/>
    <dgm:cxn modelId="{D78D6022-C966-4C29-A767-F85AE5653651}" type="presParOf" srcId="{879BF38E-25F6-4458-8B62-52D26BDAB91B}" destId="{0058F00A-D94F-4CB3-BFA6-5C6FAFEA29EA}" srcOrd="3" destOrd="0" presId="urn:microsoft.com/office/officeart/2005/8/layout/cycle2"/>
    <dgm:cxn modelId="{FBC3F48F-EC13-4E0A-B6AE-E87CAAA010D5}" type="presParOf" srcId="{0058F00A-D94F-4CB3-BFA6-5C6FAFEA29EA}" destId="{816C2A17-A8AA-4EFA-80FA-1A0D2412C00F}" srcOrd="0" destOrd="0" presId="urn:microsoft.com/office/officeart/2005/8/layout/cycle2"/>
    <dgm:cxn modelId="{17B017D0-711C-43F5-9543-5FF45817B027}" type="presParOf" srcId="{879BF38E-25F6-4458-8B62-52D26BDAB91B}" destId="{6A89D0F5-BA7B-482F-A469-37E39EF48CD4}" srcOrd="4" destOrd="0" presId="urn:microsoft.com/office/officeart/2005/8/layout/cycle2"/>
    <dgm:cxn modelId="{A6F90A1E-1038-4B67-9628-38ED5CEA0F83}" type="presParOf" srcId="{879BF38E-25F6-4458-8B62-52D26BDAB91B}" destId="{F5A1D215-D49A-4A7C-9F27-86FDFF647CFD}" srcOrd="5" destOrd="0" presId="urn:microsoft.com/office/officeart/2005/8/layout/cycle2"/>
    <dgm:cxn modelId="{924D5A71-7742-48E3-96B1-29577817E439}" type="presParOf" srcId="{F5A1D215-D49A-4A7C-9F27-86FDFF647CFD}" destId="{144ECDC3-267F-4C65-ADC0-2E05DE701417}" srcOrd="0" destOrd="0" presId="urn:microsoft.com/office/officeart/2005/8/layout/cycle2"/>
    <dgm:cxn modelId="{04B106A3-6AD7-4492-84C3-72DE253EE75F}" type="presParOf" srcId="{879BF38E-25F6-4458-8B62-52D26BDAB91B}" destId="{68F043E9-68A2-4AB1-BEDF-14E35214EA50}" srcOrd="6" destOrd="0" presId="urn:microsoft.com/office/officeart/2005/8/layout/cycle2"/>
    <dgm:cxn modelId="{EF662F6D-A5BB-4324-BBB4-89C3830C7E72}" type="presParOf" srcId="{879BF38E-25F6-4458-8B62-52D26BDAB91B}" destId="{5F27CB9E-2503-4F2B-BF6B-D47A9876FFAC}" srcOrd="7" destOrd="0" presId="urn:microsoft.com/office/officeart/2005/8/layout/cycle2"/>
    <dgm:cxn modelId="{0BF7B347-AB4F-47AE-90E8-7CA4CC03E0CD}" type="presParOf" srcId="{5F27CB9E-2503-4F2B-BF6B-D47A9876FFAC}" destId="{AF489352-F34B-4427-A9D8-0AF0A291C81D}" srcOrd="0" destOrd="0" presId="urn:microsoft.com/office/officeart/2005/8/layout/cycle2"/>
    <dgm:cxn modelId="{DD1564AF-D8B8-43F2-82F2-E87BAF137904}" type="presParOf" srcId="{879BF38E-25F6-4458-8B62-52D26BDAB91B}" destId="{11DE2E5F-8152-4AD3-8C5C-EBADB7B83132}" srcOrd="8" destOrd="0" presId="urn:microsoft.com/office/officeart/2005/8/layout/cycle2"/>
    <dgm:cxn modelId="{F75FB813-A5F6-4371-97D4-B1B3FCA55872}" type="presParOf" srcId="{879BF38E-25F6-4458-8B62-52D26BDAB91B}" destId="{80C07A67-1145-49B0-8F2B-A45803F2C29C}" srcOrd="9" destOrd="0" presId="urn:microsoft.com/office/officeart/2005/8/layout/cycle2"/>
    <dgm:cxn modelId="{DF9DC9CE-936B-45BE-A5EE-F357442AD302}" type="presParOf" srcId="{80C07A67-1145-49B0-8F2B-A45803F2C29C}" destId="{DD934640-7535-46AA-A534-751615F7535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9A25F-7385-4643-AEA2-A1CB874FA7F8}">
      <dsp:nvSpPr>
        <dsp:cNvPr id="0" name=""/>
        <dsp:cNvSpPr/>
      </dsp:nvSpPr>
      <dsp:spPr>
        <a:xfrm>
          <a:off x="52195" y="161230"/>
          <a:ext cx="2921745" cy="966945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ea typeface="Calibri" charset="0"/>
              <a:cs typeface="Calibri" charset="0"/>
            </a:rPr>
            <a:t>Develop data pipeline to preserve current processes  but handle desired volume </a:t>
          </a:r>
        </a:p>
      </dsp:txBody>
      <dsp:txXfrm>
        <a:off x="535668" y="161230"/>
        <a:ext cx="1954800" cy="966945"/>
      </dsp:txXfrm>
    </dsp:sp>
    <dsp:sp modelId="{2E055983-D74E-E24E-9FD2-A25C8CFE8151}">
      <dsp:nvSpPr>
        <dsp:cNvPr id="0" name=""/>
        <dsp:cNvSpPr/>
      </dsp:nvSpPr>
      <dsp:spPr>
        <a:xfrm>
          <a:off x="52195" y="1210317"/>
          <a:ext cx="2921745" cy="966945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ea typeface="Calibri" charset="0"/>
              <a:cs typeface="Calibri" charset="0"/>
            </a:rPr>
            <a:t>Alternative data modeling approach for rapid access and flexibility</a:t>
          </a:r>
        </a:p>
      </dsp:txBody>
      <dsp:txXfrm>
        <a:off x="535668" y="1210317"/>
        <a:ext cx="1954800" cy="966945"/>
      </dsp:txXfrm>
    </dsp:sp>
    <dsp:sp modelId="{D5F769A2-7B95-8C44-BD87-C7FCB078E13E}">
      <dsp:nvSpPr>
        <dsp:cNvPr id="0" name=""/>
        <dsp:cNvSpPr/>
      </dsp:nvSpPr>
      <dsp:spPr>
        <a:xfrm>
          <a:off x="52195" y="2259404"/>
          <a:ext cx="2921745" cy="966945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ea typeface="Calibri" charset="0"/>
              <a:cs typeface="Calibri" charset="0"/>
            </a:rPr>
            <a:t>Employ Scale-up architecture for unified analysis with time and performance benefits</a:t>
          </a:r>
        </a:p>
      </dsp:txBody>
      <dsp:txXfrm>
        <a:off x="535668" y="2259404"/>
        <a:ext cx="1954800" cy="966945"/>
      </dsp:txXfrm>
    </dsp:sp>
    <dsp:sp modelId="{824A5B87-2BEE-F34B-9439-ACA78BEA433C}">
      <dsp:nvSpPr>
        <dsp:cNvPr id="0" name=""/>
        <dsp:cNvSpPr/>
      </dsp:nvSpPr>
      <dsp:spPr>
        <a:xfrm>
          <a:off x="52195" y="3308491"/>
          <a:ext cx="2921745" cy="966945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+mj-lt"/>
              <a:ea typeface="Calibri" charset="0"/>
              <a:cs typeface="Calibri" charset="0"/>
            </a:rPr>
            <a:t>Augment SIEM with additional discovery methods</a:t>
          </a:r>
        </a:p>
      </dsp:txBody>
      <dsp:txXfrm>
        <a:off x="535668" y="3308491"/>
        <a:ext cx="1954800" cy="9669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8697AB-4F0E-C144-AE2D-946D2665E54F}">
      <dsp:nvSpPr>
        <dsp:cNvPr id="0" name=""/>
        <dsp:cNvSpPr/>
      </dsp:nvSpPr>
      <dsp:spPr>
        <a:xfrm>
          <a:off x="2403215" y="20855"/>
          <a:ext cx="714514" cy="72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 Narrow" panose="020B0604020202020204" pitchFamily="34" charset="0"/>
              <a:ea typeface="+mn-ea"/>
              <a:cs typeface="+mn-cs"/>
            </a:rPr>
            <a:t>Query</a:t>
          </a:r>
          <a:endParaRPr lang="en-US" sz="2400" b="0" i="0" kern="1200" dirty="0">
            <a:solidFill>
              <a:sysClr val="windowText" lastClr="000000">
                <a:lumMod val="65000"/>
                <a:lumOff val="35000"/>
              </a:sysClr>
            </a:solidFill>
            <a:latin typeface="Arial Narrow" panose="020B0604020202020204" pitchFamily="34" charset="0"/>
            <a:ea typeface="+mn-ea"/>
            <a:cs typeface="+mn-cs"/>
          </a:endParaRPr>
        </a:p>
      </dsp:txBody>
      <dsp:txXfrm>
        <a:off x="2403215" y="20855"/>
        <a:ext cx="714514" cy="722242"/>
      </dsp:txXfrm>
    </dsp:sp>
    <dsp:sp modelId="{5A83DE8A-D204-CD4A-8BAC-225BBF1FC544}">
      <dsp:nvSpPr>
        <dsp:cNvPr id="0" name=""/>
        <dsp:cNvSpPr/>
      </dsp:nvSpPr>
      <dsp:spPr>
        <a:xfrm>
          <a:off x="700527" y="-20"/>
          <a:ext cx="2707703" cy="2707703"/>
        </a:xfrm>
        <a:prstGeom prst="circularArrow">
          <a:avLst>
            <a:gd name="adj1" fmla="val 5201"/>
            <a:gd name="adj2" fmla="val 336000"/>
            <a:gd name="adj3" fmla="val 21292886"/>
            <a:gd name="adj4" fmla="val 19766551"/>
            <a:gd name="adj5" fmla="val 6068"/>
          </a:avLst>
        </a:prstGeom>
        <a:solidFill>
          <a:srgbClr val="226AB4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3C1B009E-B7D4-5545-8097-12B2376303D2}">
      <dsp:nvSpPr>
        <dsp:cNvPr id="0" name=""/>
        <dsp:cNvSpPr/>
      </dsp:nvSpPr>
      <dsp:spPr>
        <a:xfrm>
          <a:off x="2835741" y="1363924"/>
          <a:ext cx="722242" cy="72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 Narrow" panose="020B0604020202020204" pitchFamily="34" charset="0"/>
              <a:ea typeface="+mn-ea"/>
              <a:cs typeface="+mn-cs"/>
            </a:rPr>
            <a:t>Query</a:t>
          </a:r>
          <a:endParaRPr lang="en-US" sz="2400" b="0" i="0" kern="1200" dirty="0">
            <a:solidFill>
              <a:sysClr val="windowText" lastClr="000000">
                <a:lumMod val="65000"/>
                <a:lumOff val="35000"/>
              </a:sysClr>
            </a:solidFill>
            <a:latin typeface="Arial Narrow" panose="020B0604020202020204" pitchFamily="34" charset="0"/>
            <a:ea typeface="+mn-ea"/>
            <a:cs typeface="+mn-cs"/>
          </a:endParaRPr>
        </a:p>
      </dsp:txBody>
      <dsp:txXfrm>
        <a:off x="2835741" y="1363924"/>
        <a:ext cx="722242" cy="722242"/>
      </dsp:txXfrm>
    </dsp:sp>
    <dsp:sp modelId="{3E0CC88C-B4D9-7B4A-A9EB-CFA72C3362E5}">
      <dsp:nvSpPr>
        <dsp:cNvPr id="0" name=""/>
        <dsp:cNvSpPr/>
      </dsp:nvSpPr>
      <dsp:spPr>
        <a:xfrm>
          <a:off x="700527" y="-20"/>
          <a:ext cx="2707703" cy="2707703"/>
        </a:xfrm>
        <a:prstGeom prst="circularArrow">
          <a:avLst>
            <a:gd name="adj1" fmla="val 5201"/>
            <a:gd name="adj2" fmla="val 336000"/>
            <a:gd name="adj3" fmla="val 4014329"/>
            <a:gd name="adj4" fmla="val 2253771"/>
            <a:gd name="adj5" fmla="val 6068"/>
          </a:avLst>
        </a:prstGeom>
        <a:solidFill>
          <a:srgbClr val="226AB4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5D2E9D62-290F-E746-8993-7928F75B7A6C}">
      <dsp:nvSpPr>
        <dsp:cNvPr id="0" name=""/>
        <dsp:cNvSpPr/>
      </dsp:nvSpPr>
      <dsp:spPr>
        <a:xfrm>
          <a:off x="1693258" y="2193987"/>
          <a:ext cx="722242" cy="72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 Narrow" panose="020B0604020202020204" pitchFamily="34" charset="0"/>
              <a:ea typeface="+mn-ea"/>
              <a:cs typeface="+mn-cs"/>
            </a:rPr>
            <a:t>Query</a:t>
          </a:r>
          <a:endParaRPr lang="en-US" sz="2400" b="0" i="0" kern="1200" dirty="0">
            <a:solidFill>
              <a:sysClr val="windowText" lastClr="000000">
                <a:lumMod val="65000"/>
                <a:lumOff val="35000"/>
              </a:sysClr>
            </a:solidFill>
            <a:latin typeface="Arial Narrow" panose="020B0604020202020204" pitchFamily="34" charset="0"/>
            <a:ea typeface="+mn-ea"/>
            <a:cs typeface="+mn-cs"/>
          </a:endParaRPr>
        </a:p>
      </dsp:txBody>
      <dsp:txXfrm>
        <a:off x="1693258" y="2193987"/>
        <a:ext cx="722242" cy="722242"/>
      </dsp:txXfrm>
    </dsp:sp>
    <dsp:sp modelId="{14AB942D-4E9D-2F4E-B714-1750CD52E7B7}">
      <dsp:nvSpPr>
        <dsp:cNvPr id="0" name=""/>
        <dsp:cNvSpPr/>
      </dsp:nvSpPr>
      <dsp:spPr>
        <a:xfrm>
          <a:off x="700527" y="-20"/>
          <a:ext cx="2707703" cy="2707703"/>
        </a:xfrm>
        <a:prstGeom prst="circularArrow">
          <a:avLst>
            <a:gd name="adj1" fmla="val 5201"/>
            <a:gd name="adj2" fmla="val 336000"/>
            <a:gd name="adj3" fmla="val 8210228"/>
            <a:gd name="adj4" fmla="val 6449670"/>
            <a:gd name="adj5" fmla="val 6068"/>
          </a:avLst>
        </a:prstGeom>
        <a:solidFill>
          <a:srgbClr val="226AB4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0879A424-4F58-3C4A-A373-D28711E878E8}">
      <dsp:nvSpPr>
        <dsp:cNvPr id="0" name=""/>
        <dsp:cNvSpPr/>
      </dsp:nvSpPr>
      <dsp:spPr>
        <a:xfrm>
          <a:off x="550774" y="1363924"/>
          <a:ext cx="722242" cy="72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 Narrow" panose="020B0604020202020204" pitchFamily="34" charset="0"/>
              <a:ea typeface="+mn-ea"/>
              <a:cs typeface="+mn-cs"/>
            </a:rPr>
            <a:t>Query</a:t>
          </a:r>
          <a:endParaRPr lang="en-US" sz="2400" b="0" i="0" kern="1200" dirty="0">
            <a:solidFill>
              <a:sysClr val="windowText" lastClr="000000">
                <a:lumMod val="65000"/>
                <a:lumOff val="35000"/>
              </a:sysClr>
            </a:solidFill>
            <a:latin typeface="Arial Narrow" panose="020B0604020202020204" pitchFamily="34" charset="0"/>
            <a:ea typeface="+mn-ea"/>
            <a:cs typeface="+mn-cs"/>
          </a:endParaRPr>
        </a:p>
      </dsp:txBody>
      <dsp:txXfrm>
        <a:off x="550774" y="1363924"/>
        <a:ext cx="722242" cy="722242"/>
      </dsp:txXfrm>
    </dsp:sp>
    <dsp:sp modelId="{9C003859-B454-5842-B72C-98EE2BF5CEB3}">
      <dsp:nvSpPr>
        <dsp:cNvPr id="0" name=""/>
        <dsp:cNvSpPr/>
      </dsp:nvSpPr>
      <dsp:spPr>
        <a:xfrm>
          <a:off x="700527" y="-20"/>
          <a:ext cx="2707703" cy="2707703"/>
        </a:xfrm>
        <a:prstGeom prst="circularArrow">
          <a:avLst>
            <a:gd name="adj1" fmla="val 5201"/>
            <a:gd name="adj2" fmla="val 336000"/>
            <a:gd name="adj3" fmla="val 12297449"/>
            <a:gd name="adj4" fmla="val 10771114"/>
            <a:gd name="adj5" fmla="val 6068"/>
          </a:avLst>
        </a:prstGeom>
        <a:solidFill>
          <a:srgbClr val="226AB4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  <dsp:sp modelId="{BC4561C5-C096-6442-B6BF-F0A1B016F4EA}">
      <dsp:nvSpPr>
        <dsp:cNvPr id="0" name=""/>
        <dsp:cNvSpPr/>
      </dsp:nvSpPr>
      <dsp:spPr>
        <a:xfrm>
          <a:off x="987164" y="20855"/>
          <a:ext cx="722242" cy="72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 Narrow" panose="020B0604020202020204" pitchFamily="34" charset="0"/>
              <a:ea typeface="+mn-ea"/>
              <a:cs typeface="+mn-cs"/>
            </a:rPr>
            <a:t>Query</a:t>
          </a:r>
          <a:endParaRPr lang="en-US" sz="2400" b="0" i="0" kern="1200" dirty="0">
            <a:solidFill>
              <a:sysClr val="windowText" lastClr="000000">
                <a:lumMod val="65000"/>
                <a:lumOff val="35000"/>
              </a:sysClr>
            </a:solidFill>
            <a:latin typeface="Arial Narrow" panose="020B0604020202020204" pitchFamily="34" charset="0"/>
            <a:ea typeface="+mn-ea"/>
            <a:cs typeface="+mn-cs"/>
          </a:endParaRPr>
        </a:p>
      </dsp:txBody>
      <dsp:txXfrm>
        <a:off x="987164" y="20855"/>
        <a:ext cx="722242" cy="722242"/>
      </dsp:txXfrm>
    </dsp:sp>
    <dsp:sp modelId="{FB579FC0-FAB7-8547-9770-5770AD04CB84}">
      <dsp:nvSpPr>
        <dsp:cNvPr id="0" name=""/>
        <dsp:cNvSpPr/>
      </dsp:nvSpPr>
      <dsp:spPr>
        <a:xfrm>
          <a:off x="700527" y="-20"/>
          <a:ext cx="2707703" cy="2707703"/>
        </a:xfrm>
        <a:prstGeom prst="circularArrow">
          <a:avLst>
            <a:gd name="adj1" fmla="val 5201"/>
            <a:gd name="adj2" fmla="val 336000"/>
            <a:gd name="adj3" fmla="val 16876869"/>
            <a:gd name="adj4" fmla="val 15198681"/>
            <a:gd name="adj5" fmla="val 6068"/>
          </a:avLst>
        </a:prstGeom>
        <a:solidFill>
          <a:srgbClr val="226AB4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7B54F-7440-4EF0-9624-DDD43DAB506D}">
      <dsp:nvSpPr>
        <dsp:cNvPr id="0" name=""/>
        <dsp:cNvSpPr/>
      </dsp:nvSpPr>
      <dsp:spPr>
        <a:xfrm>
          <a:off x="1146619" y="20460"/>
          <a:ext cx="943531" cy="9435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Identify</a:t>
          </a:r>
        </a:p>
      </dsp:txBody>
      <dsp:txXfrm>
        <a:off x="1284796" y="158637"/>
        <a:ext cx="667177" cy="667177"/>
      </dsp:txXfrm>
    </dsp:sp>
    <dsp:sp modelId="{B07C8BFB-46AB-4EE9-A4FB-D4A5A2380F91}">
      <dsp:nvSpPr>
        <dsp:cNvPr id="0" name=""/>
        <dsp:cNvSpPr/>
      </dsp:nvSpPr>
      <dsp:spPr>
        <a:xfrm rot="2160000">
          <a:off x="2060200" y="744922"/>
          <a:ext cx="250280" cy="318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2067370" y="786543"/>
        <a:ext cx="175196" cy="191065"/>
      </dsp:txXfrm>
    </dsp:sp>
    <dsp:sp modelId="{D97F8764-DD0C-4176-A019-C4DC7B066869}">
      <dsp:nvSpPr>
        <dsp:cNvPr id="0" name=""/>
        <dsp:cNvSpPr/>
      </dsp:nvSpPr>
      <dsp:spPr>
        <a:xfrm>
          <a:off x="2291991" y="852622"/>
          <a:ext cx="943531" cy="9435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Protect</a:t>
          </a:r>
        </a:p>
      </dsp:txBody>
      <dsp:txXfrm>
        <a:off x="2430168" y="990799"/>
        <a:ext cx="667177" cy="667177"/>
      </dsp:txXfrm>
    </dsp:sp>
    <dsp:sp modelId="{0058F00A-D94F-4CB3-BFA6-5C6FAFEA29EA}">
      <dsp:nvSpPr>
        <dsp:cNvPr id="0" name=""/>
        <dsp:cNvSpPr/>
      </dsp:nvSpPr>
      <dsp:spPr>
        <a:xfrm rot="6480000">
          <a:off x="2422059" y="1831663"/>
          <a:ext cx="250280" cy="318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2471202" y="1859646"/>
        <a:ext cx="175196" cy="191065"/>
      </dsp:txXfrm>
    </dsp:sp>
    <dsp:sp modelId="{6A89D0F5-BA7B-482F-A469-37E39EF48CD4}">
      <dsp:nvSpPr>
        <dsp:cNvPr id="0" name=""/>
        <dsp:cNvSpPr/>
      </dsp:nvSpPr>
      <dsp:spPr>
        <a:xfrm>
          <a:off x="1854498" y="2199088"/>
          <a:ext cx="943531" cy="943531"/>
        </a:xfrm>
        <a:prstGeom prst="ellipse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Detect</a:t>
          </a:r>
        </a:p>
      </dsp:txBody>
      <dsp:txXfrm>
        <a:off x="1992675" y="2337265"/>
        <a:ext cx="667177" cy="667177"/>
      </dsp:txXfrm>
    </dsp:sp>
    <dsp:sp modelId="{F5A1D215-D49A-4A7C-9F27-86FDFF647CFD}">
      <dsp:nvSpPr>
        <dsp:cNvPr id="0" name=""/>
        <dsp:cNvSpPr/>
      </dsp:nvSpPr>
      <dsp:spPr>
        <a:xfrm rot="10800000">
          <a:off x="1500328" y="2511632"/>
          <a:ext cx="250280" cy="318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1575412" y="2575320"/>
        <a:ext cx="175196" cy="191065"/>
      </dsp:txXfrm>
    </dsp:sp>
    <dsp:sp modelId="{68F043E9-68A2-4AB1-BEDF-14E35214EA50}">
      <dsp:nvSpPr>
        <dsp:cNvPr id="0" name=""/>
        <dsp:cNvSpPr/>
      </dsp:nvSpPr>
      <dsp:spPr>
        <a:xfrm>
          <a:off x="438740" y="2199088"/>
          <a:ext cx="943531" cy="9435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Respond</a:t>
          </a:r>
        </a:p>
      </dsp:txBody>
      <dsp:txXfrm>
        <a:off x="576917" y="2337265"/>
        <a:ext cx="667177" cy="667177"/>
      </dsp:txXfrm>
    </dsp:sp>
    <dsp:sp modelId="{5F27CB9E-2503-4F2B-BF6B-D47A9876FFAC}">
      <dsp:nvSpPr>
        <dsp:cNvPr id="0" name=""/>
        <dsp:cNvSpPr/>
      </dsp:nvSpPr>
      <dsp:spPr>
        <a:xfrm rot="15120000">
          <a:off x="568808" y="1845136"/>
          <a:ext cx="250280" cy="318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 rot="10800000">
        <a:off x="617951" y="1944529"/>
        <a:ext cx="175196" cy="191065"/>
      </dsp:txXfrm>
    </dsp:sp>
    <dsp:sp modelId="{11DE2E5F-8152-4AD3-8C5C-EBADB7B83132}">
      <dsp:nvSpPr>
        <dsp:cNvPr id="0" name=""/>
        <dsp:cNvSpPr/>
      </dsp:nvSpPr>
      <dsp:spPr>
        <a:xfrm>
          <a:off x="1247" y="852622"/>
          <a:ext cx="943531" cy="9435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Recover</a:t>
          </a:r>
          <a:endParaRPr lang="en-GB" sz="1600" kern="1200" dirty="0"/>
        </a:p>
      </dsp:txBody>
      <dsp:txXfrm>
        <a:off x="139424" y="990799"/>
        <a:ext cx="667177" cy="667177"/>
      </dsp:txXfrm>
    </dsp:sp>
    <dsp:sp modelId="{80C07A67-1145-49B0-8F2B-A45803F2C29C}">
      <dsp:nvSpPr>
        <dsp:cNvPr id="0" name=""/>
        <dsp:cNvSpPr/>
      </dsp:nvSpPr>
      <dsp:spPr>
        <a:xfrm rot="19440000">
          <a:off x="914828" y="753249"/>
          <a:ext cx="250280" cy="318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921998" y="839004"/>
        <a:ext cx="175196" cy="191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DBD64-1FC2-49FB-929B-03231C7A94BA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5F335-9DAC-481C-B313-0A77A2151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28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.trovares.com/synthetic/TT/index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42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</a:t>
            </a:r>
            <a:r>
              <a:rPr lang="en-US" baseline="0" dirty="0"/>
              <a:t>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Muncaster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P. (2015, June 24). Finance Hit by 300 Times More Attacks Than Other Industries. Retrieved from https://www.infosecurity-magazine.com/news/banks-hit-300-times-more-attacks/ </a:t>
            </a:r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(2) IBM. (2017). 2017 </a:t>
            </a: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Ponemon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Cost of Data Breach Study. Retrieved from https://www.ibm.com/security/data-breach </a:t>
            </a:r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(3) Identity Theft Resource Center (ITRC). (2016, October 17). Identity Theft: The Aftermath (Rep.). Retrieved from http://www.idtheftcenter.org/images/page-docs/AftermathFinal_2016.pdf </a:t>
            </a:r>
          </a:p>
          <a:p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(4) According to confidential </a:t>
            </a:r>
            <a:r>
              <a:rPr lang="en-US"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 interviews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92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Reference : </a:t>
            </a:r>
            <a:r>
              <a:rPr lang="en-GB" dirty="0">
                <a:hlinkClick r:id="rId3"/>
              </a:rPr>
              <a:t>https://datasets.trovares.com/synthetic/TT/index.html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5F335-9DAC-481C-B313-0A77A2151A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09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Goal, through machine learning model development</a:t>
            </a:r>
            <a:r>
              <a:rPr lang="en-US" baseline="0" dirty="0"/>
              <a:t> and training, is to be able to effectively implement zero day attack scanning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9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[root@mdchawkeye network-scripts]# topology --networks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endParaRPr lang="en-GB" sz="1200" dirty="0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Index Location    NASID  PCI Address       Device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------------------------------------------------------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    0 r001i23s00   0002  0000:00:14.0   Intel C620 Family USB 3.0 </a:t>
            </a:r>
            <a:r>
              <a:rPr lang="en-GB" sz="1200" dirty="0" err="1"/>
              <a:t>xHCI</a:t>
            </a:r>
            <a:r>
              <a:rPr lang="en-GB" sz="1200" dirty="0"/>
              <a:t> Controller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    .          .      .  0000:c3:00.0   Intel Ethernet Connection X722 for 10GBASE-T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    .          .      .  0000:c3:00.1   Intel Ethernet Connection X722 for 10GBASE-T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    .          .      .  0000:c3:00.2   Intel Ethernet Connection X722 for 10GBASE-T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    .          .      .  0000:c3:00.3   Intel Ethernet Connection X722 for 10GBASE-T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    3 r001i23s16   0004  0003:82:00.0   Broadcom BCM57414 </a:t>
            </a:r>
            <a:r>
              <a:rPr lang="en-GB" sz="1200" dirty="0" err="1"/>
              <a:t>NetXtreme</a:t>
            </a:r>
            <a:r>
              <a:rPr lang="en-GB" sz="1200" dirty="0"/>
              <a:t>-E 10Gb/25Gb RDMA Ethernet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    .          .      .  0003:82:00.1   Broadcom BCM57414 </a:t>
            </a:r>
            <a:r>
              <a:rPr lang="en-GB" sz="1200" dirty="0" err="1"/>
              <a:t>NetXtreme</a:t>
            </a:r>
            <a:r>
              <a:rPr lang="en-GB" sz="1200" dirty="0"/>
              <a:t>-E 10Gb/25Gb RDMA Ethernet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    5 r001i28s07   0008  0005:41:00.0   Broadcom BCM57414 </a:t>
            </a:r>
            <a:r>
              <a:rPr lang="en-GB" sz="1200" dirty="0" err="1"/>
              <a:t>NetXtreme</a:t>
            </a:r>
            <a:r>
              <a:rPr lang="en-GB" sz="1200" dirty="0"/>
              <a:t>-E 10Gb/25Gb RDMA Ethernet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/>
              <a:t>    .          .      .  0005:41:00.1   Broadcom BCM57414 </a:t>
            </a:r>
            <a:r>
              <a:rPr lang="en-GB" sz="1200" dirty="0" err="1"/>
              <a:t>NetXtreme</a:t>
            </a:r>
            <a:r>
              <a:rPr lang="en-GB" sz="1200" dirty="0"/>
              <a:t>-E 10Gb/25Gb RDMA Ethernet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5F335-9DAC-481C-B313-0A77A2151A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look at all of these (1,500) several times a day - are you?</a:t>
            </a:r>
          </a:p>
          <a:p>
            <a:endParaRPr lang="en-US" dirty="0"/>
          </a:p>
          <a:p>
            <a:r>
              <a:rPr lang="en-US" dirty="0"/>
              <a:t>This point isn't obvious to people - one of the ways of solving security problems and staffing issues is to encode the Mitre patterns - no way to do this today.  Looking for development partners to help.</a:t>
            </a:r>
          </a:p>
          <a:p>
            <a:endParaRPr lang="en-US" dirty="0"/>
          </a:p>
          <a:p>
            <a:r>
              <a:rPr lang="en-US" dirty="0"/>
              <a:t>No technology today to scan for this in a repeatable fashion multiple times a day, much less in a 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5F335-9DAC-481C-B313-0A77A2151A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13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5F335-9DAC-481C-B313-0A77A2151A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6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Flow: We understand you have a problem - you have lots and lots of security events every day that need to be processed.  Tools are not sufficient because they are traditional Splunk / SQL and relational problems.  Because nodes are limited in size, the queries need to be spread across an array of nodes.  Our solution is a combination of graph and MDC.  What do we mean by that, and why is it superior?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5F335-9DAC-481C-B313-0A77A2151A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3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5F335-9DAC-481C-B313-0A77A2151A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8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7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r>
              <a:rPr lang="en-US" baseline="0" dirty="0"/>
              <a:t> scan improved from 5 hours to 1 hour running on Superdome Flex, unmodified and </a:t>
            </a:r>
            <a:r>
              <a:rPr lang="en-US" baseline="0" dirty="0" err="1"/>
              <a:t>untuned</a:t>
            </a:r>
            <a:r>
              <a:rPr lang="en-US" baseline="0" dirty="0"/>
              <a:t>.  With minimal Linux kernel tuning, the results further improved from 1 hour to 20 minutes (still with no application tuning to leverage the scale-up memory space).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5F335-9DAC-481C-B313-0A77A2151A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65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hpe.kadanza.com/kadanza/photography/ppt-title-images/#/overview" TargetMode="Externa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12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ADE0-BDB2-4AA1-A6EF-F18B42451940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661437" y="1017722"/>
            <a:ext cx="3149563" cy="5078278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389696" y="1017588"/>
            <a:ext cx="7864475" cy="5078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96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89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115301" y="1017722"/>
            <a:ext cx="3695700" cy="5078278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7470648" cy="5078412"/>
          </a:xfrm>
        </p:spPr>
        <p:txBody>
          <a:bodyPr/>
          <a:lstStyle>
            <a:lvl1pPr marL="0" indent="0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3" hasCustomPrompt="1"/>
          </p:nvPr>
        </p:nvSpPr>
        <p:spPr bwMode="ltGray">
          <a:xfrm>
            <a:off x="6214763" y="4943788"/>
            <a:ext cx="5596576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206067" y="1017588"/>
            <a:ext cx="5605272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48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43788"/>
            <a:ext cx="3687004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2000">
                <a:latin typeface="MetricHPE Light" panose="020B03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1017588"/>
            <a:ext cx="3687004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1002" y="521016"/>
            <a:ext cx="6143922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3528820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46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1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1205694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80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41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F0DB-1D79-44FD-827D-9447C69856DA}" type="datetime4">
              <a:rPr lang="en-US" smtClean="0">
                <a:solidFill>
                  <a:prstClr val="white"/>
                </a:solidFill>
              </a:rPr>
              <a:pPr/>
              <a:t>May 1, 2020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181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20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89696" y="2703886"/>
            <a:ext cx="3567901" cy="795528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</a:t>
            </a:r>
            <a:br>
              <a:rPr lang="en-US" dirty="0"/>
            </a:br>
            <a:r>
              <a:rPr lang="en-US" dirty="0"/>
              <a:t>two</a:t>
            </a:r>
            <a:r>
              <a:rPr dirty="0"/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1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96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1391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1000" y="2534960"/>
            <a:ext cx="3546475" cy="3446462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4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76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426718"/>
            <a:ext cx="10972800" cy="958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" y="975361"/>
            <a:ext cx="10960293" cy="410095"/>
          </a:xfrm>
        </p:spPr>
        <p:txBody>
          <a:bodyPr/>
          <a:lstStyle>
            <a:lvl1pPr marL="0" indent="0">
              <a:buNone/>
              <a:defRPr sz="2133">
                <a:solidFill>
                  <a:srgbClr val="5F606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62054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4958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2575" indent="-282575">
              <a:buFont typeface="Arial" panose="020B0604020202020204" pitchFamily="34" charset="0"/>
              <a:buChar char="•"/>
              <a:defRPr/>
            </a:lvl1pPr>
            <a:lvl2pPr marL="631825" indent="-290513">
              <a:buFont typeface="Arial" panose="020B0604020202020204" pitchFamily="34" charset="0"/>
              <a:buChar char="•"/>
              <a:defRPr/>
            </a:lvl2pPr>
            <a:lvl3pPr marL="914400" indent="-282575">
              <a:buFont typeface="Arial" panose="020B0604020202020204" pitchFamily="34" charset="0"/>
              <a:buChar char="•"/>
              <a:tabLst>
                <a:tab pos="398463" algn="l"/>
              </a:tabLst>
              <a:defRPr/>
            </a:lvl3pPr>
            <a:lvl4pPr marL="1254125" indent="-292100">
              <a:buFont typeface="Arial" panose="020B0604020202020204" pitchFamily="34" charset="0"/>
              <a:buChar char="•"/>
              <a:defRPr/>
            </a:lvl4pPr>
            <a:lvl5pPr marL="1546225" indent="-282575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864E8-15A0-4055-AA0E-D4149EE3CDA6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50B1-E936-40D6-8E13-BB4397D8F18A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A60B-68A1-47D0-9AFE-61CC409BCAA4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5094-5B8D-4315-A849-6D2A0D630FB6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6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E337-C088-4F24-AB9D-AD162351A4D3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00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B084-B58F-4299-AB3F-D821286B1D29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74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17B0-71FA-40A2-B9AC-8A20B77B34A4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91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D20EB-7BE6-42C8-9FFC-857661A76BB9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74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67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3B4D3-4D95-41B6-AE77-1F1CCD28645A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39879-E133-45FD-8B27-1BBB4A3BF6AE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C7AC-C72F-45CF-9FE5-ECB0DB33F7D3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9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1EC1-601B-4717-B5D6-A3E2445DB15D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5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71A2-87AA-41A9-A542-426CD99C94FC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90AB-D23E-49E3-A4C2-376C4BCF6B6B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4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FDEE-4A3B-4DEB-9469-DD36B5B1AA66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05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66A53-78B9-45D2-B920-28A9DE2604FE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3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41D3-68D4-4CAF-9FAA-5AAE7EB8A106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4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52189-DA61-4500-8FC0-A591D490450E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4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3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DF79E95-C3BF-4BAB-8003-9A0BB433488F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3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28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8367-A1EF-430C-8CA7-EE89F48FF8B6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79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65C9-368A-4190-8656-8B456021B165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67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255597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2018 Teradata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426718"/>
            <a:ext cx="10972800" cy="958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" y="975361"/>
            <a:ext cx="10960293" cy="410095"/>
          </a:xfrm>
        </p:spPr>
        <p:txBody>
          <a:bodyPr/>
          <a:lstStyle>
            <a:lvl1pPr marL="0" indent="0">
              <a:buNone/>
              <a:defRPr sz="2133">
                <a:solidFill>
                  <a:srgbClr val="5F606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693735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5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596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5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1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998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5" y="457001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20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5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596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5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198"/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998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5" y="457001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51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7996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7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3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7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4" y="457204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998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5" y="457001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8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196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798">
                <a:solidFill>
                  <a:schemeClr val="tx1"/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26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63F77-47C4-461C-B72B-3EDC3ED8ABF3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97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5" y="608806"/>
            <a:ext cx="10971370" cy="54864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603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9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198">
                <a:solidFill>
                  <a:schemeClr val="bg1"/>
                </a:solidFill>
              </a:defRPr>
            </a:lvl1pPr>
            <a:lvl2pPr marL="456926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852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707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7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6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5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32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50"/>
            <a:ext cx="8228011" cy="576263"/>
          </a:xfrm>
        </p:spPr>
        <p:txBody>
          <a:bodyPr>
            <a:noAutofit/>
          </a:bodyPr>
          <a:lstStyle>
            <a:lvl1pPr>
              <a:defRPr sz="3998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1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5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9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50"/>
            <a:ext cx="8228011" cy="576263"/>
          </a:xfrm>
        </p:spPr>
        <p:txBody>
          <a:bodyPr>
            <a:noAutofit/>
          </a:bodyPr>
          <a:lstStyle>
            <a:lvl1pPr>
              <a:defRPr sz="3998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1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5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37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50"/>
            <a:ext cx="8228011" cy="576263"/>
          </a:xfrm>
        </p:spPr>
        <p:txBody>
          <a:bodyPr>
            <a:noAutofit/>
          </a:bodyPr>
          <a:lstStyle>
            <a:lvl1pPr>
              <a:defRPr sz="3998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1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white"/>
                </a:solidFill>
              </a:rPr>
              <a:pPr/>
              <a:t>5/1/2020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5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17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50"/>
            <a:ext cx="8228011" cy="576263"/>
          </a:xfrm>
        </p:spPr>
        <p:txBody>
          <a:bodyPr>
            <a:noAutofit/>
          </a:bodyPr>
          <a:lstStyle>
            <a:lvl1pPr>
              <a:defRPr sz="3998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1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white"/>
                </a:solidFill>
              </a:rPr>
              <a:pPr/>
              <a:t>5/1/2020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5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615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5" y="381000"/>
            <a:ext cx="9456737" cy="2286000"/>
          </a:xfrm>
        </p:spPr>
        <p:txBody>
          <a:bodyPr>
            <a:noAutofit/>
          </a:bodyPr>
          <a:lstStyle>
            <a:lvl1pPr marL="328415" indent="-328415">
              <a:lnSpc>
                <a:spcPct val="80000"/>
              </a:lnSpc>
              <a:defRPr sz="5996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4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998" baseline="0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10" name="Freeform 5"/>
          <p:cNvSpPr>
            <a:spLocks noChangeAspect="1" noEditPoints="1"/>
          </p:cNvSpPr>
          <p:nvPr userDrawn="1"/>
        </p:nvSpPr>
        <p:spPr bwMode="invGray">
          <a:xfrm>
            <a:off x="11589757" y="6321203"/>
            <a:ext cx="356709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4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5" y="381000"/>
            <a:ext cx="9456737" cy="2286000"/>
          </a:xfrm>
        </p:spPr>
        <p:txBody>
          <a:bodyPr>
            <a:noAutofit/>
          </a:bodyPr>
          <a:lstStyle>
            <a:lvl1pPr marL="328986" indent="-328986">
              <a:lnSpc>
                <a:spcPct val="80000"/>
              </a:lnSpc>
              <a:defRPr sz="5996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4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9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6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white"/>
                </a:solidFill>
              </a:rPr>
              <a:pPr/>
              <a:t>5/1/2020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588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3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aseline="0"/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4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aseline="0"/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="0" baseline="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6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00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199A4-F69E-4038-809E-DB6345A4D48F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44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90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1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aseline="0"/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9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3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6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6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6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07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aseline="0"/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6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6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3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2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6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5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2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2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6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0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3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2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398" baseline="0"/>
            </a:lvl1pPr>
            <a:lvl2pPr marL="0" indent="0">
              <a:spcBef>
                <a:spcPts val="0"/>
              </a:spcBef>
              <a:buNone/>
              <a:defRPr sz="2398"/>
            </a:lvl2pPr>
            <a:lvl3pPr marL="0" indent="0">
              <a:spcBef>
                <a:spcPts val="0"/>
              </a:spcBef>
              <a:buNone/>
              <a:defRPr sz="2398"/>
            </a:lvl3pPr>
            <a:lvl4pPr marL="0" indent="0">
              <a:spcBef>
                <a:spcPts val="0"/>
              </a:spcBef>
              <a:buNone/>
              <a:defRPr sz="2398"/>
            </a:lvl4pPr>
            <a:lvl5pPr marL="0" indent="0">
              <a:spcBef>
                <a:spcPts val="0"/>
              </a:spcBef>
              <a:buNone/>
              <a:defRPr sz="2398"/>
            </a:lvl5pPr>
            <a:lvl6pPr marL="0" indent="0">
              <a:spcBef>
                <a:spcPts val="0"/>
              </a:spcBef>
              <a:buNone/>
              <a:defRPr sz="2398"/>
            </a:lvl6pPr>
            <a:lvl7pPr marL="0" indent="0">
              <a:spcBef>
                <a:spcPts val="0"/>
              </a:spcBef>
              <a:buNone/>
              <a:defRPr sz="2398"/>
            </a:lvl7pPr>
            <a:lvl8pPr marL="0" indent="0">
              <a:spcBef>
                <a:spcPts val="0"/>
              </a:spcBef>
              <a:buNone/>
              <a:defRPr sz="2398"/>
            </a:lvl8pPr>
            <a:lvl9pPr marL="0" indent="0">
              <a:spcBef>
                <a:spcPts val="0"/>
              </a:spcBef>
              <a:buNone/>
              <a:defRPr sz="2398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2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2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998" b="0">
                <a:latin typeface="+mj-lt"/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6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798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2" y="1524000"/>
            <a:ext cx="2968784" cy="4572000"/>
          </a:xfrm>
          <a:solidFill>
            <a:schemeClr val="accent6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/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3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0B4BE-6FC5-431A-AC4C-755524DBC99F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24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90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4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798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0" y="2819400"/>
            <a:ext cx="3657601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tx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22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80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5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2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2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6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798"/>
            </a:lvl1pPr>
            <a:lvl2pPr marL="456926" indent="0">
              <a:buNone/>
              <a:defRPr sz="2798"/>
            </a:lvl2pPr>
            <a:lvl3pPr marL="913852" indent="0">
              <a:buNone/>
              <a:defRPr sz="2398"/>
            </a:lvl3pPr>
            <a:lvl4pPr marL="1370778" indent="0">
              <a:buNone/>
              <a:defRPr sz="1998"/>
            </a:lvl4pPr>
            <a:lvl5pPr marL="1827703" indent="0">
              <a:buNone/>
              <a:defRPr sz="1998"/>
            </a:lvl5pPr>
            <a:lvl6pPr marL="2284628" indent="0">
              <a:buNone/>
              <a:defRPr sz="1998"/>
            </a:lvl6pPr>
            <a:lvl7pPr marL="2741554" indent="0">
              <a:buNone/>
              <a:defRPr sz="1998"/>
            </a:lvl7pPr>
            <a:lvl8pPr marL="3198480" indent="0">
              <a:buNone/>
              <a:defRPr sz="1998"/>
            </a:lvl8pPr>
            <a:lvl9pPr marL="3655406" indent="0">
              <a:buNone/>
              <a:defRPr sz="1998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6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798">
                <a:solidFill>
                  <a:schemeClr val="bg1"/>
                </a:solidFill>
              </a:defRPr>
            </a:lvl1pPr>
            <a:lvl2pPr marL="456926" indent="0">
              <a:buNone/>
              <a:defRPr sz="1400"/>
            </a:lvl2pPr>
            <a:lvl3pPr marL="913852" indent="0">
              <a:buNone/>
              <a:defRPr sz="1200"/>
            </a:lvl3pPr>
            <a:lvl4pPr marL="1370778" indent="0">
              <a:buNone/>
              <a:defRPr sz="1000"/>
            </a:lvl4pPr>
            <a:lvl5pPr marL="1827703" indent="0">
              <a:buNone/>
              <a:defRPr sz="1000"/>
            </a:lvl5pPr>
            <a:lvl6pPr marL="2284628" indent="0">
              <a:buNone/>
              <a:defRPr sz="1000"/>
            </a:lvl6pPr>
            <a:lvl7pPr marL="2741554" indent="0">
              <a:buNone/>
              <a:defRPr sz="1000"/>
            </a:lvl7pPr>
            <a:lvl8pPr marL="3198480" indent="0">
              <a:buNone/>
              <a:defRPr sz="1000"/>
            </a:lvl8pPr>
            <a:lvl9pPr marL="365540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7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7996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7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198"/>
            </a:lvl1pPr>
            <a:lvl2pPr marL="0" indent="0">
              <a:spcBef>
                <a:spcPts val="0"/>
              </a:spcBef>
              <a:buFontTx/>
              <a:buNone/>
              <a:defRPr sz="1998"/>
            </a:lvl2pPr>
            <a:lvl3pPr marL="0" indent="0">
              <a:spcBef>
                <a:spcPts val="0"/>
              </a:spcBef>
              <a:buFontTx/>
              <a:buNone/>
              <a:defRPr sz="1998"/>
            </a:lvl3pPr>
            <a:lvl4pPr marL="0" indent="0">
              <a:spcBef>
                <a:spcPts val="0"/>
              </a:spcBef>
              <a:buFontTx/>
              <a:buNone/>
              <a:defRPr sz="1998"/>
            </a:lvl4pPr>
            <a:lvl5pPr marL="0" indent="0">
              <a:spcBef>
                <a:spcPts val="0"/>
              </a:spcBef>
              <a:buFontTx/>
              <a:buNone/>
              <a:defRPr sz="1998"/>
            </a:lvl5pPr>
            <a:lvl6pPr marL="0" indent="0">
              <a:spcBef>
                <a:spcPts val="0"/>
              </a:spcBef>
              <a:buFontTx/>
              <a:buNone/>
              <a:defRPr sz="1998"/>
            </a:lvl6pPr>
            <a:lvl7pPr marL="0" indent="0">
              <a:spcBef>
                <a:spcPts val="0"/>
              </a:spcBef>
              <a:buFontTx/>
              <a:buNone/>
              <a:defRPr sz="1998"/>
            </a:lvl7pPr>
            <a:lvl8pPr marL="0" indent="0">
              <a:spcBef>
                <a:spcPts val="0"/>
              </a:spcBef>
              <a:buFontTx/>
              <a:buNone/>
              <a:defRPr sz="1998"/>
            </a:lvl8pPr>
            <a:lvl9pPr marL="0" indent="0">
              <a:spcBef>
                <a:spcPts val="0"/>
              </a:spcBef>
              <a:buFontTx/>
              <a:buNone/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5" y="457001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798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69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133856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76401"/>
            <a:ext cx="10972801" cy="441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1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133856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1" y="1661890"/>
            <a:ext cx="10972801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2057400"/>
            <a:ext cx="10972801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9322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D0663-9E45-4A95-BE4D-02D3705335A4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03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676399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57401"/>
            <a:ext cx="5315712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6688" y="1676399"/>
            <a:ext cx="5315712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2057401"/>
            <a:ext cx="5315712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3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2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2" y="1295400"/>
            <a:ext cx="3413760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9122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8642" y="1295400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2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2" y="1676400"/>
            <a:ext cx="341376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1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1" y="1133856"/>
            <a:ext cx="10972801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799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799"/>
            </a:lvl2pPr>
            <a:lvl3pPr marL="0" indent="0">
              <a:spcBef>
                <a:spcPts val="0"/>
              </a:spcBef>
              <a:buNone/>
              <a:defRPr sz="1799"/>
            </a:lvl3pPr>
            <a:lvl4pPr marL="0" indent="0">
              <a:spcBef>
                <a:spcPts val="0"/>
              </a:spcBef>
              <a:buNone/>
              <a:defRPr sz="1799"/>
            </a:lvl4pPr>
            <a:lvl5pPr marL="0" indent="0">
              <a:spcBef>
                <a:spcPts val="0"/>
              </a:spcBef>
              <a:buNone/>
              <a:defRPr sz="1799"/>
            </a:lvl5pPr>
            <a:lvl6pPr marL="0" indent="0">
              <a:spcBef>
                <a:spcPts val="0"/>
              </a:spcBef>
              <a:buNone/>
              <a:defRPr sz="1799"/>
            </a:lvl6pPr>
            <a:lvl7pPr marL="0" indent="0">
              <a:spcBef>
                <a:spcPts val="0"/>
              </a:spcBef>
              <a:buNone/>
              <a:defRPr sz="1799"/>
            </a:lvl7pPr>
            <a:lvl8pPr marL="0" indent="0">
              <a:spcBef>
                <a:spcPts val="0"/>
              </a:spcBef>
              <a:buNone/>
              <a:defRPr sz="1799"/>
            </a:lvl8pPr>
            <a:lvl9pPr marL="0" indent="0">
              <a:spcBef>
                <a:spcPts val="0"/>
              </a:spcBef>
              <a:buNone/>
              <a:defRPr sz="1799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9122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8642" y="1676399"/>
            <a:ext cx="3413760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9122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8642" y="2057400"/>
            <a:ext cx="3413760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b"/>
          <a:lstStyle>
            <a:lvl1pPr algn="l">
              <a:defRPr sz="27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6705600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80960" y="1295400"/>
            <a:ext cx="3901440" cy="4800600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6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10972801" cy="762000"/>
          </a:xfrm>
        </p:spPr>
        <p:txBody>
          <a:bodyPr anchor="b"/>
          <a:lstStyle>
            <a:lvl1pPr algn="l">
              <a:defRPr sz="27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9122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8168642" y="1295400"/>
            <a:ext cx="3413760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389122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168642" y="4211392"/>
            <a:ext cx="3413760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176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A Whee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2000" cy="68580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613325" y="6246758"/>
            <a:ext cx="969470" cy="390524"/>
            <a:chOff x="3578225" y="1146175"/>
            <a:chExt cx="5038725" cy="2111375"/>
          </a:xfrm>
        </p:grpSpPr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798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798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83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3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3796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6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00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796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ysClr val="windowText" lastClr="000000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64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90948-EF85-45A8-A477-A43A69A7358F}" type="datetime4">
              <a:rPr lang="en-US" smtClean="0">
                <a:solidFill>
                  <a:prstClr val="white"/>
                </a:solidFill>
              </a:rPr>
              <a:pPr/>
              <a:t>May 1, 2020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943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9839" y="2743510"/>
            <a:ext cx="5630583" cy="1485280"/>
          </a:xfrm>
        </p:spPr>
        <p:txBody>
          <a:bodyPr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81001" y="2686713"/>
            <a:ext cx="8522208" cy="499365"/>
          </a:xfrm>
        </p:spPr>
        <p:txBody>
          <a:bodyPr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1000" y="341392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 Light" panose="020B03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 Light" panose="020B0303030202060203" pitchFamily="34" charset="0"/>
              </a:rPr>
              <a:t>To change your section image, go to </a:t>
            </a:r>
            <a:r>
              <a:rPr lang="en-US" sz="1500" dirty="0">
                <a:latin typeface="+mj-lt"/>
              </a:rPr>
              <a:t>[View] </a:t>
            </a:r>
            <a:r>
              <a:rPr lang="en-US" sz="1500" dirty="0">
                <a:latin typeface="MetricHPE Light" panose="020B0303030202060203" pitchFamily="34" charset="0"/>
              </a:rPr>
              <a:t>-&gt; </a:t>
            </a:r>
            <a:r>
              <a:rPr lang="en-US" sz="1500" dirty="0">
                <a:latin typeface="+mj-lt"/>
              </a:rPr>
              <a:t>[Slide Master] </a:t>
            </a:r>
            <a:r>
              <a:rPr lang="en-US" sz="1500" dirty="0">
                <a:latin typeface="MetricHPE Light" panose="020B0303030202060203" pitchFamily="34" charset="0"/>
              </a:rPr>
              <a:t>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 Light" panose="020B0303030202060203" pitchFamily="34" charset="0"/>
              </a:rPr>
              <a:t>A collection of images specifically formatted for use as PPT title slides can be found </a:t>
            </a:r>
            <a:r>
              <a:rPr lang="en-US" sz="1500" dirty="0">
                <a:latin typeface="+mj-lt"/>
                <a:hlinkClick r:id="rId4"/>
              </a:rPr>
              <a:t>here</a:t>
            </a:r>
            <a:r>
              <a:rPr lang="en-US" sz="1500" dirty="0">
                <a:latin typeface="MetricHPE Light" panose="020B03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+mj-lt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dirty="0" err="1">
              <a:solidFill>
                <a:schemeClr val="bg1"/>
              </a:solidFill>
              <a:latin typeface="MetricHPE Light" panose="020B03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34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24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1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68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77895" y="2143788"/>
            <a:ext cx="8522208" cy="499365"/>
          </a:xfrm>
        </p:spPr>
        <p:txBody>
          <a:bodyPr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77894" y="2871000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6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93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79648" y="3262296"/>
            <a:ext cx="8522208" cy="499365"/>
          </a:xfrm>
        </p:spPr>
        <p:txBody>
          <a:bodyPr anchor="b" anchorCtr="0"/>
          <a:lstStyle>
            <a:lvl1pPr marL="219456" indent="-219456">
              <a:defRPr sz="4400" cap="none" baseline="0">
                <a:latin typeface="MetricHPE Semibold" panose="020B07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08247" y="3989508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5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363331"/>
            <a:ext cx="11430000" cy="4732669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01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58756-6477-415D-AB8D-F0897E238762}" type="datetime4">
              <a:rPr lang="en-US" smtClean="0">
                <a:solidFill>
                  <a:prstClr val="white"/>
                </a:solidFill>
              </a:rPr>
              <a:pPr/>
              <a:t>May 1, 2020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319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9696" y="1752066"/>
            <a:ext cx="11430000" cy="4343934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9696" y="1369346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6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0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4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7088056" y="6336077"/>
            <a:ext cx="4114800" cy="22071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9" name="Rectangle 8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388608" y="1014413"/>
            <a:ext cx="5422392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94014" y="1395413"/>
            <a:ext cx="5422392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98610" y="1014413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6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388562" y="1376280"/>
            <a:ext cx="5417796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385208" y="1757281"/>
            <a:ext cx="5422392" cy="4338720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7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284558" y="1014413"/>
            <a:ext cx="3529584" cy="5081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7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014413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395413"/>
            <a:ext cx="3529584" cy="4700587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014413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41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89696" y="387449"/>
            <a:ext cx="11421304" cy="42703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8969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284558" y="1383214"/>
            <a:ext cx="353184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385100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335556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284558" y="1764215"/>
            <a:ext cx="3529584" cy="4331786"/>
          </a:xfrm>
        </p:spPr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  <a:lvl2pPr>
              <a:defRPr>
                <a:latin typeface="MetricHPE Light" panose="020B0303030202060203" pitchFamily="34" charset="0"/>
              </a:defRPr>
            </a:lvl2pPr>
            <a:lvl3pPr>
              <a:defRPr>
                <a:latin typeface="MetricHPE Light" panose="020B0303030202060203" pitchFamily="34" charset="0"/>
              </a:defRPr>
            </a:lvl3pPr>
            <a:lvl4pPr>
              <a:defRPr>
                <a:latin typeface="MetricHPE Light" panose="020B0303030202060203" pitchFamily="34" charset="0"/>
              </a:defRPr>
            </a:lvl4pPr>
            <a:lvl5pPr>
              <a:defRPr>
                <a:latin typeface="MetricHPE Light" panose="020B03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335556" y="1383214"/>
            <a:ext cx="352498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latin typeface="MetricHPE Semibold" panose="020B07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9696" y="776493"/>
            <a:ext cx="11421304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 Light" panose="020B03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 Light" panose="020B03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oleObject" Target="../embeddings/oleObject1.bin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4" Type="http://schemas.openxmlformats.org/officeDocument/2006/relationships/tags" Target="../tags/tag1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vmlDrawing" Target="../drawings/vmlDrawing1.v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image" Target="../media/image3.emf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9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42" Type="http://schemas.openxmlformats.org/officeDocument/2006/relationships/image" Target="../media/image5.jpg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37" Type="http://schemas.openxmlformats.org/officeDocument/2006/relationships/slideLayout" Target="../slideLayouts/slideLayout113.xml"/><Relationship Id="rId40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F4A495B1-C011-4E9A-BB1F-BF136034FD23}" type="datetime4">
              <a:rPr lang="en-US" smtClean="0">
                <a:solidFill>
                  <a:prstClr val="black"/>
                </a:solidFill>
              </a:rPr>
              <a:pPr/>
              <a:t>May 1, 2020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81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736" r:id="rId34"/>
    <p:sldLayoutId id="2147483737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44"/>
            </p:custDataLst>
          </p:nvPr>
        </p:nvGraphicFramePr>
        <p:xfrm>
          <a:off x="1590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5" name="think-cell Slide" r:id="rId45" imgW="270" imgH="270" progId="TCLayout.ActiveDocument.1">
                  <p:embed/>
                </p:oleObj>
              </mc:Choice>
              <mc:Fallback>
                <p:oleObj name="think-cell Slide" r:id="rId4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90" y="1591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3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4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3" y="437706"/>
            <a:ext cx="10972801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1798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4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80C853A8-1CF5-4118-9D6D-C132E8FC53CB}" type="datetimeFigureOut">
              <a:rPr lang="en-US" smtClean="0">
                <a:solidFill>
                  <a:prstClr val="black"/>
                </a:solidFill>
              </a:rPr>
              <a:pPr/>
              <a:t>5/1/2020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Confidential,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72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5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srgbClr val="617D78"/>
                </a:solidFill>
              </a:rPr>
              <a:pPr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4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1798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91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2798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770" indent="-182770" algn="l" defTabSz="913852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11234" indent="-182770" algn="l" defTabSz="913852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310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082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158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0930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006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0778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3548" indent="-137078" algn="l" defTabSz="91385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91852"/>
            <a:ext cx="11430000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59" y="1163782"/>
            <a:ext cx="1142983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2"/>
              </a:buBlip>
              <a:defRPr sz="2000" kern="1200" cap="all" normalizeH="0" baseline="1000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MetricHPE Light" panose="020B0303030202060203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343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  <p:sldLayoutId id="2147483774" r:id="rId36"/>
    <p:sldLayoutId id="2147483775" r:id="rId37"/>
    <p:sldLayoutId id="2147483776" r:id="rId38"/>
    <p:sldLayoutId id="2147483777" r:id="rId39"/>
    <p:sldLayoutId id="2147483778" r:id="rId4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•"/>
        <a:defRPr sz="20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SzPct val="90000"/>
        <a:buFont typeface="MetricHPE Light" panose="020B0303030202060203" pitchFamily="34" charset="0"/>
        <a:buChar char="•"/>
        <a:defRPr sz="18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6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sz="1400" kern="1200">
          <a:solidFill>
            <a:schemeClr val="tx1"/>
          </a:solidFill>
          <a:latin typeface="MetricHPE Light" panose="020B03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17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6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115.xml"/><Relationship Id="rId7" Type="http://schemas.openxmlformats.org/officeDocument/2006/relationships/diagramData" Target="../diagrams/data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11" Type="http://schemas.microsoft.com/office/2007/relationships/diagramDrawing" Target="../diagrams/drawing1.xml"/><Relationship Id="rId5" Type="http://schemas.openxmlformats.org/officeDocument/2006/relationships/oleObject" Target="../embeddings/oleObject3.bin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1.xml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3.svg"/><Relationship Id="rId7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5.jpeg"/><Relationship Id="rId5" Type="http://schemas.openxmlformats.org/officeDocument/2006/relationships/image" Target="../media/image44.jpe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hpe.com/hpesc/public/docDisplay?docId=a00038167en_u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HPE Advanced Cybersecurity Threat Hunting Solution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Combining Graph Analytics and memory driven computing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Ashish Kumar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01 20 2020</a:t>
            </a:r>
          </a:p>
        </p:txBody>
      </p:sp>
    </p:spTree>
    <p:extLst>
      <p:ext uri="{BB962C8B-B14F-4D97-AF65-F5344CB8AC3E}">
        <p14:creationId xmlns:p14="http://schemas.microsoft.com/office/powerpoint/2010/main" val="170589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0" y="484744"/>
            <a:ext cx="10969943" cy="411480"/>
          </a:xfrm>
        </p:spPr>
        <p:txBody>
          <a:bodyPr/>
          <a:lstStyle/>
          <a:p>
            <a:r>
              <a:rPr lang="en-US" dirty="0"/>
              <a:t>Solution: Cyber security THREAT HUNTING accelerator</a:t>
            </a:r>
            <a:endParaRPr lang="en-GB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794" y="1183188"/>
            <a:ext cx="1771209" cy="5138391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 bwMode="ltGray">
          <a:xfrm>
            <a:off x="6577752" y="1874188"/>
            <a:ext cx="3366906" cy="37274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prstClr val="black"/>
                </a:solidFill>
              </a:rPr>
              <a:t>Memory Driven Computing today</a:t>
            </a:r>
          </a:p>
          <a:p>
            <a:pPr marL="173736" indent="-173736"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sz="1400" dirty="0">
                <a:solidFill>
                  <a:prstClr val="black"/>
                </a:solidFill>
              </a:rPr>
              <a:t>Unparalleled scale 4-32 sockets</a:t>
            </a:r>
          </a:p>
          <a:p>
            <a:pPr marL="173736" indent="-173736"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sz="1400" dirty="0">
                <a:solidFill>
                  <a:prstClr val="black"/>
                </a:solidFill>
              </a:rPr>
              <a:t>Up to 48TB memory today</a:t>
            </a:r>
          </a:p>
          <a:p>
            <a:pPr marL="173736" indent="-173736"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sz="1400" dirty="0">
                <a:solidFill>
                  <a:prstClr val="black"/>
                </a:solidFill>
              </a:rPr>
              <a:t>96TB memory possible</a:t>
            </a:r>
          </a:p>
          <a:p>
            <a:pPr marL="173736" indent="-173736"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sv-SE" sz="1400" dirty="0">
                <a:solidFill>
                  <a:prstClr val="black"/>
                </a:solidFill>
              </a:rPr>
              <a:t>Ultra-fast memory fabric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sv-SE" b="1" dirty="0">
                <a:solidFill>
                  <a:prstClr val="black"/>
                </a:solidFill>
              </a:rPr>
              <a:t>Keep pace with evolving business demands</a:t>
            </a:r>
            <a:endParaRPr lang="en-US" b="1" dirty="0">
              <a:solidFill>
                <a:prstClr val="black"/>
              </a:solidFill>
            </a:endParaRPr>
          </a:p>
          <a:p>
            <a:pPr marL="173736" indent="-173736"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sz="1400" dirty="0">
                <a:solidFill>
                  <a:prstClr val="black"/>
                </a:solidFill>
              </a:rPr>
              <a:t>Unique modular 4-socket building block </a:t>
            </a:r>
          </a:p>
          <a:p>
            <a:pPr marL="173736" indent="-173736"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en-US" sz="1400" dirty="0">
                <a:solidFill>
                  <a:prstClr val="black"/>
                </a:solidFill>
              </a:rPr>
              <a:t>Linear Application Scalability</a:t>
            </a:r>
          </a:p>
          <a:p>
            <a:pPr marL="173736" indent="-173736">
              <a:spcAft>
                <a:spcPts val="400"/>
              </a:spcAft>
              <a:buFont typeface="Arial" panose="020B0604020202020204" pitchFamily="34" charset="0"/>
              <a:buChar char="–"/>
            </a:pPr>
            <a:r>
              <a:rPr lang="sv-SE" sz="1400" dirty="0">
                <a:solidFill>
                  <a:prstClr val="black"/>
                </a:solidFill>
              </a:rPr>
              <a:t>Open management and hard partitioning for hybrid IT consumption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227806" y="1055244"/>
            <a:ext cx="0" cy="5452652"/>
          </a:xfrm>
          <a:prstGeom prst="line">
            <a:avLst/>
          </a:prstGeom>
          <a:ln w="12700">
            <a:solidFill>
              <a:srgbClr val="0094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158" descr="Image result for graph analytics">
            <a:extLst>
              <a:ext uri="{FF2B5EF4-FFF2-40B4-BE49-F238E27FC236}">
                <a16:creationId xmlns:a16="http://schemas.microsoft.com/office/drawing/2014/main" id="{42A859F0-E76B-C942-B1DE-601923BD7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901" y="1780068"/>
            <a:ext cx="2639924" cy="157158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3266" y="1340160"/>
            <a:ext cx="4753392" cy="3380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TROVARES </a:t>
            </a:r>
            <a:r>
              <a:rPr lang="en-US" dirty="0" err="1"/>
              <a:t>xGT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6577752" y="1183188"/>
            <a:ext cx="4753392" cy="3380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HPE SUPERDOME FLEX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3901" y="387832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RESERVOIR LABS ENSIGN</a:t>
            </a:r>
          </a:p>
        </p:txBody>
      </p:sp>
      <p:pic>
        <p:nvPicPr>
          <p:cNvPr id="12" name="Picture 2" descr="Image result for Reservoir Lab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85" y="4302114"/>
            <a:ext cx="2270774" cy="163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45854" y="224255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Find the Known Faster.</a:t>
            </a:r>
          </a:p>
          <a:p>
            <a:pPr>
              <a:lnSpc>
                <a:spcPct val="90000"/>
              </a:lnSpc>
            </a:pPr>
            <a:r>
              <a:rPr lang="en-US" dirty="0"/>
              <a:t>Highly-parallelized graph</a:t>
            </a:r>
          </a:p>
          <a:p>
            <a:pPr>
              <a:lnSpc>
                <a:spcPct val="90000"/>
              </a:lnSpc>
            </a:pPr>
            <a:r>
              <a:rPr lang="en-US" dirty="0"/>
              <a:t>Analytics search engine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5854" y="479272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Find the Unknown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dirty="0"/>
              <a:t>Machine learning graph</a:t>
            </a:r>
          </a:p>
          <a:p>
            <a:pPr>
              <a:lnSpc>
                <a:spcPct val="90000"/>
              </a:lnSpc>
            </a:pPr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286177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Trovares</a:t>
            </a:r>
            <a:r>
              <a:rPr lang="en-US" dirty="0"/>
              <a:t> </a:t>
            </a:r>
            <a:r>
              <a:rPr lang="en-US" dirty="0" err="1"/>
              <a:t>xGT</a:t>
            </a:r>
            <a:r>
              <a:rPr lang="en-US" dirty="0"/>
              <a:t> Graph Search Engine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6350000" cy="4571999"/>
          </a:xfrm>
        </p:spPr>
        <p:txBody>
          <a:bodyPr/>
          <a:lstStyle/>
          <a:p>
            <a:r>
              <a:rPr lang="en-US" dirty="0"/>
              <a:t>Seattle-based start-up founded to commercialize work done on behalf of the US DOD.</a:t>
            </a:r>
          </a:p>
          <a:p>
            <a:r>
              <a:rPr lang="en-US" dirty="0"/>
              <a:t>Founders from Cray and the Pacific Northwest National Laboratory (PNNL)</a:t>
            </a:r>
          </a:p>
          <a:p>
            <a:r>
              <a:rPr lang="en-US" dirty="0"/>
              <a:t>In memory, high performance Graph Engine </a:t>
            </a:r>
          </a:p>
          <a:p>
            <a:r>
              <a:rPr lang="en-US" dirty="0"/>
              <a:t>Leveraging supercomputing techniques for parallelism and search optimization</a:t>
            </a:r>
          </a:p>
          <a:p>
            <a:r>
              <a:rPr lang="en-US" dirty="0"/>
              <a:t>Differentiated Sub Query Isomorphism makes it a unique fit for Network Threat detection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11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3074" name="Picture 2" descr="Image result for trova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2" b="34830"/>
          <a:stretch/>
        </p:blipFill>
        <p:spPr bwMode="auto">
          <a:xfrm>
            <a:off x="7338482" y="2372999"/>
            <a:ext cx="4476750" cy="87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28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xGT cyber threat Search process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12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EF67E5-C5A5-CA4B-BF9E-D5999EB96BB3}"/>
              </a:ext>
            </a:extLst>
          </p:cNvPr>
          <p:cNvSpPr/>
          <p:nvPr/>
        </p:nvSpPr>
        <p:spPr>
          <a:xfrm>
            <a:off x="0" y="1104453"/>
            <a:ext cx="12192000" cy="4565908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84C06A-B0B4-DB48-B78D-7DDD695231D0}"/>
              </a:ext>
            </a:extLst>
          </p:cNvPr>
          <p:cNvSpPr txBox="1"/>
          <p:nvPr/>
        </p:nvSpPr>
        <p:spPr>
          <a:xfrm>
            <a:off x="346696" y="1748465"/>
            <a:ext cx="1853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26AB4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Data Lake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7B399A-CDF6-D74A-94EC-E1BBD7BB08E7}"/>
              </a:ext>
            </a:extLst>
          </p:cNvPr>
          <p:cNvSpPr txBox="1"/>
          <p:nvPr/>
        </p:nvSpPr>
        <p:spPr>
          <a:xfrm>
            <a:off x="4411770" y="4899539"/>
            <a:ext cx="1891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Competition</a:t>
            </a:r>
          </a:p>
          <a:p>
            <a:pPr algn="ctr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Cannot Get Here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E38CA7-334A-2347-9EFD-76E64D556C70}"/>
              </a:ext>
            </a:extLst>
          </p:cNvPr>
          <p:cNvGrpSpPr/>
          <p:nvPr/>
        </p:nvGrpSpPr>
        <p:grpSpPr>
          <a:xfrm>
            <a:off x="4625182" y="2350731"/>
            <a:ext cx="1464747" cy="1683618"/>
            <a:chOff x="3775472" y="2435"/>
            <a:chExt cx="1464747" cy="1683618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CB81B2E9-6D79-2E47-A5B5-0F6E4DF9968F}"/>
                </a:ext>
              </a:extLst>
            </p:cNvPr>
            <p:cNvSpPr/>
            <p:nvPr/>
          </p:nvSpPr>
          <p:spPr>
            <a:xfrm rot="5400000">
              <a:off x="3666037" y="111870"/>
              <a:ext cx="1683618" cy="146474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4AA3DA"/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  <p:sp>
          <p:nvSpPr>
            <p:cNvPr id="36" name="Hexagon 4">
              <a:extLst>
                <a:ext uri="{FF2B5EF4-FFF2-40B4-BE49-F238E27FC236}">
                  <a16:creationId xmlns:a16="http://schemas.microsoft.com/office/drawing/2014/main" id="{48835013-A5CC-7441-9C29-4DF68BCB4614}"/>
                </a:ext>
              </a:extLst>
            </p:cNvPr>
            <p:cNvSpPr txBox="1"/>
            <p:nvPr/>
          </p:nvSpPr>
          <p:spPr>
            <a:xfrm>
              <a:off x="4003728" y="264799"/>
              <a:ext cx="1008235" cy="11588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16002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Right Arrow 36">
            <a:extLst>
              <a:ext uri="{FF2B5EF4-FFF2-40B4-BE49-F238E27FC236}">
                <a16:creationId xmlns:a16="http://schemas.microsoft.com/office/drawing/2014/main" id="{2D49B810-2632-B54B-AADF-8DC25BABE802}"/>
              </a:ext>
            </a:extLst>
          </p:cNvPr>
          <p:cNvSpPr/>
          <p:nvPr/>
        </p:nvSpPr>
        <p:spPr>
          <a:xfrm>
            <a:off x="3374143" y="2350731"/>
            <a:ext cx="978408" cy="484632"/>
          </a:xfrm>
          <a:prstGeom prst="rightArrow">
            <a:avLst/>
          </a:prstGeom>
          <a:gradFill flip="none" rotWithShape="1">
            <a:gsLst>
              <a:gs pos="0">
                <a:srgbClr val="1571EC">
                  <a:lumMod val="67000"/>
                  <a:alpha val="0"/>
                </a:srgbClr>
              </a:gs>
              <a:gs pos="100000">
                <a:srgbClr val="226AB4"/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D6BCE3C-144F-4B43-A3D8-DB39EF0B8D00}"/>
              </a:ext>
            </a:extLst>
          </p:cNvPr>
          <p:cNvSpPr/>
          <p:nvPr/>
        </p:nvSpPr>
        <p:spPr>
          <a:xfrm>
            <a:off x="3374143" y="2966957"/>
            <a:ext cx="978408" cy="484632"/>
          </a:xfrm>
          <a:prstGeom prst="rightArrow">
            <a:avLst/>
          </a:prstGeom>
          <a:gradFill flip="none" rotWithShape="1">
            <a:gsLst>
              <a:gs pos="0">
                <a:srgbClr val="1571EC">
                  <a:lumMod val="67000"/>
                  <a:alpha val="0"/>
                </a:srgbClr>
              </a:gs>
              <a:gs pos="100000">
                <a:srgbClr val="226AB4"/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507C0DA0-F421-2245-8E16-5C9C6447E694}"/>
              </a:ext>
            </a:extLst>
          </p:cNvPr>
          <p:cNvSpPr/>
          <p:nvPr/>
        </p:nvSpPr>
        <p:spPr>
          <a:xfrm>
            <a:off x="3374143" y="3642818"/>
            <a:ext cx="978408" cy="484632"/>
          </a:xfrm>
          <a:prstGeom prst="rightArrow">
            <a:avLst/>
          </a:prstGeom>
          <a:gradFill flip="none" rotWithShape="1">
            <a:gsLst>
              <a:gs pos="0">
                <a:srgbClr val="1571EC">
                  <a:lumMod val="67000"/>
                  <a:alpha val="0"/>
                </a:srgbClr>
              </a:gs>
              <a:gs pos="100000">
                <a:srgbClr val="226AB4"/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0B875-752A-3342-B00C-707F5A1EBCEA}"/>
              </a:ext>
            </a:extLst>
          </p:cNvPr>
          <p:cNvSpPr txBox="1"/>
          <p:nvPr/>
        </p:nvSpPr>
        <p:spPr>
          <a:xfrm>
            <a:off x="4740504" y="2833809"/>
            <a:ext cx="1243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prstClr val="whit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Tbytes</a:t>
            </a:r>
            <a:r>
              <a:rPr lang="en-US" sz="2000" dirty="0">
                <a:solidFill>
                  <a:prstClr val="whit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of Memory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FDB3277-0703-A849-A2BC-FECED1C725BC}"/>
              </a:ext>
            </a:extLst>
          </p:cNvPr>
          <p:cNvCxnSpPr>
            <a:cxnSpLocks/>
          </p:cNvCxnSpPr>
          <p:nvPr/>
        </p:nvCxnSpPr>
        <p:spPr>
          <a:xfrm flipV="1">
            <a:off x="5357555" y="4127450"/>
            <a:ext cx="0" cy="807455"/>
          </a:xfrm>
          <a:prstGeom prst="straightConnector1">
            <a:avLst/>
          </a:prstGeom>
          <a:noFill/>
          <a:ln w="6350" cap="flat" cmpd="sng" algn="ctr">
            <a:solidFill>
              <a:srgbClr val="1571EC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42" name="Content Placeholder 25">
            <a:extLst>
              <a:ext uri="{FF2B5EF4-FFF2-40B4-BE49-F238E27FC236}">
                <a16:creationId xmlns:a16="http://schemas.microsoft.com/office/drawing/2014/main" id="{0FC447ED-E24B-0147-B41E-F22DD452A3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014994"/>
              </p:ext>
            </p:extLst>
          </p:nvPr>
        </p:nvGraphicFramePr>
        <p:xfrm>
          <a:off x="5713862" y="1963711"/>
          <a:ext cx="4108759" cy="2917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C2246CDB-A7ED-2646-AD1E-2CA4B5D2ABCA}"/>
              </a:ext>
            </a:extLst>
          </p:cNvPr>
          <p:cNvSpPr txBox="1"/>
          <p:nvPr/>
        </p:nvSpPr>
        <p:spPr>
          <a:xfrm>
            <a:off x="7063290" y="3022157"/>
            <a:ext cx="1408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26A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endParaRPr lang="en-US" sz="2000" b="1" dirty="0">
              <a:solidFill>
                <a:srgbClr val="226AB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3C85E7-2402-3C4B-A6ED-9EDC410CF4E2}"/>
              </a:ext>
            </a:extLst>
          </p:cNvPr>
          <p:cNvSpPr txBox="1"/>
          <p:nvPr/>
        </p:nvSpPr>
        <p:spPr>
          <a:xfrm>
            <a:off x="10331023" y="2819285"/>
            <a:ext cx="1457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Visualization and other downstream analytics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12DC1860-2F34-144E-9417-7BCCACDF3E77}"/>
              </a:ext>
            </a:extLst>
          </p:cNvPr>
          <p:cNvSpPr/>
          <p:nvPr/>
        </p:nvSpPr>
        <p:spPr>
          <a:xfrm>
            <a:off x="9334081" y="3034996"/>
            <a:ext cx="709556" cy="351462"/>
          </a:xfrm>
          <a:prstGeom prst="rightArrow">
            <a:avLst/>
          </a:prstGeom>
          <a:gradFill flip="none" rotWithShape="1">
            <a:gsLst>
              <a:gs pos="0">
                <a:srgbClr val="1571EC">
                  <a:lumMod val="67000"/>
                  <a:alpha val="0"/>
                </a:srgbClr>
              </a:gs>
              <a:gs pos="100000">
                <a:srgbClr val="226AB4"/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32040208-A50F-DF4B-BDB6-1845A87E9CCA}"/>
              </a:ext>
            </a:extLst>
          </p:cNvPr>
          <p:cNvSpPr/>
          <p:nvPr/>
        </p:nvSpPr>
        <p:spPr>
          <a:xfrm>
            <a:off x="9334081" y="3623926"/>
            <a:ext cx="709556" cy="351462"/>
          </a:xfrm>
          <a:prstGeom prst="rightArrow">
            <a:avLst/>
          </a:prstGeom>
          <a:gradFill flip="none" rotWithShape="1">
            <a:gsLst>
              <a:gs pos="0">
                <a:srgbClr val="1571EC">
                  <a:lumMod val="67000"/>
                  <a:alpha val="0"/>
                </a:srgbClr>
              </a:gs>
              <a:gs pos="100000">
                <a:srgbClr val="226AB4"/>
              </a:gs>
            </a:gsLst>
            <a:lin ang="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F45E9E-2CD5-2247-923A-792049F0940D}"/>
              </a:ext>
            </a:extLst>
          </p:cNvPr>
          <p:cNvSpPr txBox="1"/>
          <p:nvPr/>
        </p:nvSpPr>
        <p:spPr>
          <a:xfrm>
            <a:off x="5082599" y="1155096"/>
            <a:ext cx="1002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26AB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xGT</a:t>
            </a: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917D2D45-0068-F94E-A3DE-D8C6A9B6654B}"/>
              </a:ext>
            </a:extLst>
          </p:cNvPr>
          <p:cNvSpPr/>
          <p:nvPr/>
        </p:nvSpPr>
        <p:spPr>
          <a:xfrm rot="5400000">
            <a:off x="5465683" y="-1069901"/>
            <a:ext cx="210460" cy="5801106"/>
          </a:xfrm>
          <a:prstGeom prst="leftBrace">
            <a:avLst>
              <a:gd name="adj1" fmla="val 8333"/>
              <a:gd name="adj2" fmla="val 50350"/>
            </a:avLst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590574-3DA7-8C4C-8D0E-C3AFC8944739}"/>
              </a:ext>
            </a:extLst>
          </p:cNvPr>
          <p:cNvSpPr txBox="1"/>
          <p:nvPr/>
        </p:nvSpPr>
        <p:spPr>
          <a:xfrm>
            <a:off x="3414312" y="2075697"/>
            <a:ext cx="97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Ingest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7F1615-FD72-1940-A43D-778D424A20D0}"/>
              </a:ext>
            </a:extLst>
          </p:cNvPr>
          <p:cNvSpPr/>
          <p:nvPr/>
        </p:nvSpPr>
        <p:spPr>
          <a:xfrm>
            <a:off x="10164932" y="2196801"/>
            <a:ext cx="1680372" cy="2450932"/>
          </a:xfrm>
          <a:prstGeom prst="rect">
            <a:avLst/>
          </a:prstGeom>
          <a:noFill/>
          <a:ln w="22225" cap="flat" cmpd="sng" algn="ctr">
            <a:solidFill>
              <a:srgbClr val="226A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A9924D-4220-7748-93DE-E389D7181E5A}"/>
              </a:ext>
            </a:extLst>
          </p:cNvPr>
          <p:cNvSpPr txBox="1"/>
          <p:nvPr/>
        </p:nvSpPr>
        <p:spPr>
          <a:xfrm>
            <a:off x="10312740" y="1725422"/>
            <a:ext cx="1345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26AB4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Results</a:t>
            </a:r>
          </a:p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CD012F-2FAF-BD40-A943-ABF044DC3666}"/>
              </a:ext>
            </a:extLst>
          </p:cNvPr>
          <p:cNvSpPr txBox="1"/>
          <p:nvPr/>
        </p:nvSpPr>
        <p:spPr>
          <a:xfrm>
            <a:off x="1902514" y="2785716"/>
            <a:ext cx="1464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Pbytes Of </a:t>
            </a:r>
          </a:p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Customer Data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00" y="2108920"/>
            <a:ext cx="2200706" cy="220070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53750" y="5353205"/>
            <a:ext cx="12382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Analytics with Machine Learning: Reservoir Labs Ensign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57789" y="1881607"/>
            <a:ext cx="5334000" cy="4571999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Core analytics based on “tensor decompositions”</a:t>
            </a:r>
          </a:p>
          <a:p>
            <a:pPr lvl="1"/>
            <a:r>
              <a:rPr lang="en-US" dirty="0"/>
              <a:t>Computationally expensive and sophisticated mathematical methods</a:t>
            </a:r>
          </a:p>
          <a:p>
            <a:pPr lvl="1"/>
            <a:r>
              <a:rPr lang="en-US" dirty="0"/>
              <a:t>Sparse irregular computations add complexity to performance scaling</a:t>
            </a:r>
          </a:p>
          <a:p>
            <a:pPr lvl="1"/>
            <a:r>
              <a:rPr lang="en-US" dirty="0"/>
              <a:t>Unsupervised machine learning</a:t>
            </a:r>
          </a:p>
          <a:p>
            <a:r>
              <a:rPr lang="en-US" dirty="0"/>
              <a:t>Patented and patent-pending techniques for computation and communication optimizations </a:t>
            </a:r>
          </a:p>
          <a:p>
            <a:r>
              <a:rPr lang="en-US" dirty="0"/>
              <a:t>Successful application areas </a:t>
            </a:r>
          </a:p>
          <a:p>
            <a:pPr lvl="1"/>
            <a:r>
              <a:rPr lang="en-US" dirty="0"/>
              <a:t>Cyber security</a:t>
            </a:r>
          </a:p>
          <a:p>
            <a:pPr lvl="1"/>
            <a:r>
              <a:rPr lang="en-US" dirty="0"/>
              <a:t>Activity-based intelligence</a:t>
            </a:r>
          </a:p>
        </p:txBody>
      </p:sp>
      <p:pic>
        <p:nvPicPr>
          <p:cNvPr id="5122" name="Picture 2" descr="Image result for Reservoir Lab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" y="1751526"/>
            <a:ext cx="5702583" cy="411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6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Results with Trovares and Reservoir Labs on </a:t>
            </a:r>
            <a:r>
              <a:rPr lang="en-US" dirty="0" err="1"/>
              <a:t>SDFlex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52394" y="264441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/>
              <a:t>4+ hours to</a:t>
            </a:r>
          </a:p>
          <a:p>
            <a:pPr algn="ctr">
              <a:lnSpc>
                <a:spcPct val="90000"/>
              </a:lnSpc>
            </a:pPr>
            <a:r>
              <a:rPr lang="en-US" sz="2800" b="1" i="1" dirty="0"/>
              <a:t>14.8 seconds</a:t>
            </a:r>
          </a:p>
          <a:p>
            <a:pPr algn="ctr">
              <a:lnSpc>
                <a:spcPct val="90000"/>
              </a:lnSpc>
            </a:pPr>
            <a:endParaRPr lang="en-US" dirty="0"/>
          </a:p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rgbClr val="01A982"/>
                </a:solidFill>
              </a:rPr>
              <a:t>1000x improvement </a:t>
            </a:r>
            <a:r>
              <a:rPr lang="en-US" dirty="0"/>
              <a:t>on 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Threat Detection scan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685458" y="3461658"/>
            <a:ext cx="2448272" cy="0"/>
          </a:xfrm>
          <a:prstGeom prst="line">
            <a:avLst/>
          </a:prstGeom>
          <a:ln w="190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42078" y="266081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/>
              <a:t>5+ hours to </a:t>
            </a:r>
          </a:p>
          <a:p>
            <a:pPr algn="ctr">
              <a:lnSpc>
                <a:spcPct val="90000"/>
              </a:lnSpc>
            </a:pPr>
            <a:r>
              <a:rPr lang="en-US" sz="2800" b="1" i="1" dirty="0"/>
              <a:t>45 seconds</a:t>
            </a:r>
          </a:p>
          <a:p>
            <a:pPr algn="ctr">
              <a:lnSpc>
                <a:spcPct val="90000"/>
              </a:lnSpc>
            </a:pPr>
            <a:endParaRPr lang="en-US" dirty="0"/>
          </a:p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rgbClr val="01A982"/>
                </a:solidFill>
              </a:rPr>
              <a:t>400x improvement </a:t>
            </a:r>
            <a:r>
              <a:rPr lang="en-US" dirty="0"/>
              <a:t>on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Vulnerability Assessment scan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429874" y="3461658"/>
            <a:ext cx="2448272" cy="0"/>
          </a:xfrm>
          <a:prstGeom prst="line">
            <a:avLst/>
          </a:prstGeom>
          <a:ln w="190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1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1A11E1A1-92DB-4B39-92E5-4FA62BEDE66A}"/>
              </a:ext>
            </a:extLst>
          </p:cNvPr>
          <p:cNvSpPr/>
          <p:nvPr/>
        </p:nvSpPr>
        <p:spPr bwMode="ltGray">
          <a:xfrm>
            <a:off x="6061340" y="3157002"/>
            <a:ext cx="5724525" cy="3172361"/>
          </a:xfrm>
          <a:prstGeom prst="rect">
            <a:avLst/>
          </a:prstGeom>
          <a:noFill/>
          <a:ln w="3810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100" dirty="0">
              <a:latin typeface="MetricHPE" panose="020B0503030202060203" pitchFamily="34" charset="0"/>
            </a:endParaRPr>
          </a:p>
        </p:txBody>
      </p:sp>
      <p:sp>
        <p:nvSpPr>
          <p:cNvPr id="15" name="Freeform 50"/>
          <p:cNvSpPr>
            <a:spLocks noEditPoints="1"/>
          </p:cNvSpPr>
          <p:nvPr/>
        </p:nvSpPr>
        <p:spPr bwMode="auto">
          <a:xfrm>
            <a:off x="3617948" y="4032128"/>
            <a:ext cx="1620461" cy="1120733"/>
          </a:xfrm>
          <a:custGeom>
            <a:avLst/>
            <a:gdLst>
              <a:gd name="T0" fmla="*/ 671 w 790"/>
              <a:gd name="T1" fmla="*/ 19 h 547"/>
              <a:gd name="T2" fmla="*/ 395 w 790"/>
              <a:gd name="T3" fmla="*/ 0 h 547"/>
              <a:gd name="T4" fmla="*/ 119 w 790"/>
              <a:gd name="T5" fmla="*/ 19 h 547"/>
              <a:gd name="T6" fmla="*/ 0 w 790"/>
              <a:gd name="T7" fmla="*/ 73 h 547"/>
              <a:gd name="T8" fmla="*/ 0 w 790"/>
              <a:gd name="T9" fmla="*/ 475 h 547"/>
              <a:gd name="T10" fmla="*/ 119 w 790"/>
              <a:gd name="T11" fmla="*/ 528 h 547"/>
              <a:gd name="T12" fmla="*/ 395 w 790"/>
              <a:gd name="T13" fmla="*/ 547 h 547"/>
              <a:gd name="T14" fmla="*/ 671 w 790"/>
              <a:gd name="T15" fmla="*/ 528 h 547"/>
              <a:gd name="T16" fmla="*/ 790 w 790"/>
              <a:gd name="T17" fmla="*/ 475 h 547"/>
              <a:gd name="T18" fmla="*/ 790 w 790"/>
              <a:gd name="T19" fmla="*/ 73 h 547"/>
              <a:gd name="T20" fmla="*/ 671 w 790"/>
              <a:gd name="T21" fmla="*/ 19 h 547"/>
              <a:gd name="T22" fmla="*/ 395 w 790"/>
              <a:gd name="T23" fmla="*/ 132 h 547"/>
              <a:gd name="T24" fmla="*/ 13 w 790"/>
              <a:gd name="T25" fmla="*/ 73 h 547"/>
              <a:gd name="T26" fmla="*/ 395 w 790"/>
              <a:gd name="T27" fmla="*/ 13 h 547"/>
              <a:gd name="T28" fmla="*/ 777 w 790"/>
              <a:gd name="T29" fmla="*/ 73 h 547"/>
              <a:gd name="T30" fmla="*/ 395 w 790"/>
              <a:gd name="T31" fmla="*/ 132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90" h="547">
                <a:moveTo>
                  <a:pt x="671" y="19"/>
                </a:moveTo>
                <a:cubicBezTo>
                  <a:pt x="597" y="7"/>
                  <a:pt x="499" y="0"/>
                  <a:pt x="395" y="0"/>
                </a:cubicBezTo>
                <a:cubicBezTo>
                  <a:pt x="291" y="0"/>
                  <a:pt x="193" y="7"/>
                  <a:pt x="119" y="19"/>
                </a:cubicBezTo>
                <a:cubicBezTo>
                  <a:pt x="40" y="33"/>
                  <a:pt x="0" y="51"/>
                  <a:pt x="0" y="73"/>
                </a:cubicBezTo>
                <a:cubicBezTo>
                  <a:pt x="0" y="475"/>
                  <a:pt x="0" y="475"/>
                  <a:pt x="0" y="475"/>
                </a:cubicBezTo>
                <a:cubicBezTo>
                  <a:pt x="0" y="497"/>
                  <a:pt x="40" y="514"/>
                  <a:pt x="119" y="528"/>
                </a:cubicBezTo>
                <a:cubicBezTo>
                  <a:pt x="193" y="540"/>
                  <a:pt x="291" y="547"/>
                  <a:pt x="395" y="547"/>
                </a:cubicBezTo>
                <a:cubicBezTo>
                  <a:pt x="499" y="547"/>
                  <a:pt x="597" y="540"/>
                  <a:pt x="671" y="528"/>
                </a:cubicBezTo>
                <a:cubicBezTo>
                  <a:pt x="750" y="514"/>
                  <a:pt x="790" y="497"/>
                  <a:pt x="790" y="475"/>
                </a:cubicBezTo>
                <a:cubicBezTo>
                  <a:pt x="790" y="73"/>
                  <a:pt x="790" y="73"/>
                  <a:pt x="790" y="73"/>
                </a:cubicBezTo>
                <a:cubicBezTo>
                  <a:pt x="790" y="51"/>
                  <a:pt x="750" y="33"/>
                  <a:pt x="671" y="19"/>
                </a:cubicBezTo>
                <a:close/>
                <a:moveTo>
                  <a:pt x="395" y="132"/>
                </a:moveTo>
                <a:cubicBezTo>
                  <a:pt x="159" y="132"/>
                  <a:pt x="13" y="98"/>
                  <a:pt x="13" y="73"/>
                </a:cubicBezTo>
                <a:cubicBezTo>
                  <a:pt x="13" y="48"/>
                  <a:pt x="159" y="13"/>
                  <a:pt x="395" y="13"/>
                </a:cubicBezTo>
                <a:cubicBezTo>
                  <a:pt x="631" y="13"/>
                  <a:pt x="777" y="48"/>
                  <a:pt x="777" y="73"/>
                </a:cubicBezTo>
                <a:cubicBezTo>
                  <a:pt x="777" y="98"/>
                  <a:pt x="631" y="132"/>
                  <a:pt x="395" y="13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MetricHPE" panose="020B0503030202060203" pitchFamily="34" charset="0"/>
            </a:endParaRPr>
          </a:p>
          <a:p>
            <a:pPr algn="ctr"/>
            <a:r>
              <a:rPr lang="en-US" sz="2000" dirty="0">
                <a:latin typeface="MetricHPE" panose="020B0503030202060203" pitchFamily="34" charset="0"/>
              </a:rPr>
              <a:t>Data lake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6315525" y="3403846"/>
            <a:ext cx="5073757" cy="498598"/>
          </a:xfrm>
          <a:prstGeom prst="rect">
            <a:avLst/>
          </a:prstGeom>
          <a:ln>
            <a:solidFill>
              <a:srgbClr val="808285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MetricHPE" panose="020B0503030202060203" pitchFamily="34" charset="0"/>
                <a:ea typeface="Century Gothic" charset="0"/>
                <a:cs typeface="Century Gothic" charset="0"/>
              </a:rPr>
              <a:t>HPE cyber threat hunting with Graph Analytics and Machine Learning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5462" y="522419"/>
            <a:ext cx="10263805" cy="691145"/>
          </a:xfrm>
        </p:spPr>
        <p:txBody>
          <a:bodyPr/>
          <a:lstStyle/>
          <a:p>
            <a:r>
              <a:rPr lang="en-US" b="0" dirty="0">
                <a:latin typeface="MetricHPE Black" panose="020B0A03030202060203" pitchFamily="34" charset="0"/>
              </a:rPr>
              <a:t>Deployment Architecture</a:t>
            </a:r>
            <a:endParaRPr lang="en-US" sz="2000" b="0" dirty="0">
              <a:latin typeface="MetricHPE Medium" panose="020B0603030202060203" pitchFamily="34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-7481" y="2911390"/>
            <a:ext cx="1224276" cy="5908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133" dirty="0">
                <a:latin typeface="MetricHPE" panose="020B0503030202060203" pitchFamily="34" charset="0"/>
                <a:ea typeface="Century Gothic" charset="0"/>
                <a:cs typeface="Century Gothic" charset="0"/>
              </a:rPr>
              <a:t>Data Sources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BCAA346-17B2-F64D-8EA0-68A19D04C79A}"/>
              </a:ext>
            </a:extLst>
          </p:cNvPr>
          <p:cNvGrpSpPr/>
          <p:nvPr/>
        </p:nvGrpSpPr>
        <p:grpSpPr>
          <a:xfrm>
            <a:off x="1211930" y="1507998"/>
            <a:ext cx="1102861" cy="3799982"/>
            <a:chOff x="621704" y="571937"/>
            <a:chExt cx="1291591" cy="5407137"/>
          </a:xfrm>
        </p:grpSpPr>
        <p:sp>
          <p:nvSpPr>
            <p:cNvPr id="82" name="Cloud 81">
              <a:extLst>
                <a:ext uri="{FF2B5EF4-FFF2-40B4-BE49-F238E27FC236}">
                  <a16:creationId xmlns:a16="http://schemas.microsoft.com/office/drawing/2014/main" id="{CC792001-E1A9-3649-AC1B-3642F7F930B7}"/>
                </a:ext>
              </a:extLst>
            </p:cNvPr>
            <p:cNvSpPr/>
            <p:nvPr/>
          </p:nvSpPr>
          <p:spPr bwMode="ltGray">
            <a:xfrm>
              <a:off x="690493" y="571937"/>
              <a:ext cx="1190793" cy="1043033"/>
            </a:xfrm>
            <a:prstGeom prst="cloud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 err="1">
                <a:latin typeface="MetricHPE" panose="020B0503030202060203" pitchFamily="34" charset="0"/>
              </a:endParaRPr>
            </a:p>
          </p:txBody>
        </p:sp>
        <p:sp>
          <p:nvSpPr>
            <p:cNvPr id="90" name="server">
              <a:extLst>
                <a:ext uri="{FF2B5EF4-FFF2-40B4-BE49-F238E27FC236}">
                  <a16:creationId xmlns:a16="http://schemas.microsoft.com/office/drawing/2014/main" id="{4052A123-8DA5-9047-AAE7-32226B1129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2181" y="7840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solidFill>
              <a:schemeClr val="bg1"/>
            </a:solidFill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91" name="server">
              <a:extLst>
                <a:ext uri="{FF2B5EF4-FFF2-40B4-BE49-F238E27FC236}">
                  <a16:creationId xmlns:a16="http://schemas.microsoft.com/office/drawing/2014/main" id="{1139181F-0E6F-4844-BFCD-F7EE08A9594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581" y="9364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92" name="server">
              <a:extLst>
                <a:ext uri="{FF2B5EF4-FFF2-40B4-BE49-F238E27FC236}">
                  <a16:creationId xmlns:a16="http://schemas.microsoft.com/office/drawing/2014/main" id="{EA8F6654-B005-F347-BF20-FBD5AD160A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6981" y="10888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93" name="server">
              <a:extLst>
                <a:ext uri="{FF2B5EF4-FFF2-40B4-BE49-F238E27FC236}">
                  <a16:creationId xmlns:a16="http://schemas.microsoft.com/office/drawing/2014/main" id="{FE872C4B-9769-3B4D-AC0D-F7BB76ADEC2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74466" y="72562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94" name="server">
              <a:extLst>
                <a:ext uri="{FF2B5EF4-FFF2-40B4-BE49-F238E27FC236}">
                  <a16:creationId xmlns:a16="http://schemas.microsoft.com/office/drawing/2014/main" id="{6256502C-C537-5349-A388-C48C67F293C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6866" y="87802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95" name="server">
              <a:extLst>
                <a:ext uri="{FF2B5EF4-FFF2-40B4-BE49-F238E27FC236}">
                  <a16:creationId xmlns:a16="http://schemas.microsoft.com/office/drawing/2014/main" id="{F9E80356-404D-AF4B-926D-FC3FF4399BD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0732" y="1163868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pic>
          <p:nvPicPr>
            <p:cNvPr id="96" name="Graphic 676">
              <a:extLst>
                <a:ext uri="{FF2B5EF4-FFF2-40B4-BE49-F238E27FC236}">
                  <a16:creationId xmlns:a16="http://schemas.microsoft.com/office/drawing/2014/main" id="{AEF9A7CC-4A2B-D648-B0D0-6EBD9D484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6649" y="804384"/>
              <a:ext cx="139474" cy="405473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5BAF93E-AB51-D848-9E2C-62D15C99082E}"/>
                </a:ext>
              </a:extLst>
            </p:cNvPr>
            <p:cNvSpPr txBox="1"/>
            <p:nvPr/>
          </p:nvSpPr>
          <p:spPr>
            <a:xfrm>
              <a:off x="718685" y="1701819"/>
              <a:ext cx="1194610" cy="2582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MetricHPE" panose="020B0503030202060203" pitchFamily="34" charset="0"/>
                </a:rPr>
                <a:t>Network Data</a:t>
              </a:r>
              <a:endParaRPr lang="en-GB" sz="1200" dirty="0">
                <a:latin typeface="MetricHPE" panose="020B0503030202060203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23A2390-DC81-3345-A191-CF4098E20C35}"/>
                </a:ext>
              </a:extLst>
            </p:cNvPr>
            <p:cNvSpPr txBox="1"/>
            <p:nvPr/>
          </p:nvSpPr>
          <p:spPr>
            <a:xfrm>
              <a:off x="621704" y="3073674"/>
              <a:ext cx="1194610" cy="2582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>
                  <a:latin typeface="MetricHPE" panose="020B0503030202060203" pitchFamily="34" charset="0"/>
                </a:rPr>
                <a:t>Endpoint Data</a:t>
              </a:r>
              <a:endParaRPr lang="en-GB" sz="1200" dirty="0">
                <a:latin typeface="MetricHPE" panose="020B05030302020602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8393653-050B-5749-8EF3-2B1DA3485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9828" y="1469558"/>
              <a:ext cx="377770" cy="249816"/>
            </a:xfrm>
            <a:prstGeom prst="rect">
              <a:avLst/>
            </a:prstGeom>
          </p:spPr>
        </p:pic>
        <p:sp>
          <p:nvSpPr>
            <p:cNvPr id="100" name="Cloud 99">
              <a:extLst>
                <a:ext uri="{FF2B5EF4-FFF2-40B4-BE49-F238E27FC236}">
                  <a16:creationId xmlns:a16="http://schemas.microsoft.com/office/drawing/2014/main" id="{340319E7-EEB2-C94E-BF70-26ED07E8D5CA}"/>
                </a:ext>
              </a:extLst>
            </p:cNvPr>
            <p:cNvSpPr/>
            <p:nvPr/>
          </p:nvSpPr>
          <p:spPr bwMode="ltGray">
            <a:xfrm>
              <a:off x="653326" y="1972577"/>
              <a:ext cx="1190793" cy="1043033"/>
            </a:xfrm>
            <a:prstGeom prst="cloud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 err="1">
                <a:latin typeface="MetricHPE" panose="020B0503030202060203" pitchFamily="34" charset="0"/>
              </a:endParaRPr>
            </a:p>
          </p:txBody>
        </p:sp>
        <p:sp>
          <p:nvSpPr>
            <p:cNvPr id="101" name="server">
              <a:extLst>
                <a:ext uri="{FF2B5EF4-FFF2-40B4-BE49-F238E27FC236}">
                  <a16:creationId xmlns:a16="http://schemas.microsoft.com/office/drawing/2014/main" id="{2EE0B797-79DB-3E4D-AA07-2466A14A647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014" y="218469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42" name="server">
              <a:extLst>
                <a:ext uri="{FF2B5EF4-FFF2-40B4-BE49-F238E27FC236}">
                  <a16:creationId xmlns:a16="http://schemas.microsoft.com/office/drawing/2014/main" id="{27B275AC-0ABC-B446-A042-29CBD056B7B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27414" y="233709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43" name="server">
              <a:extLst>
                <a:ext uri="{FF2B5EF4-FFF2-40B4-BE49-F238E27FC236}">
                  <a16:creationId xmlns:a16="http://schemas.microsoft.com/office/drawing/2014/main" id="{48BA8D93-4954-0B4B-80A8-FEF7F1C5697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79814" y="248949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45" name="server">
              <a:extLst>
                <a:ext uri="{FF2B5EF4-FFF2-40B4-BE49-F238E27FC236}">
                  <a16:creationId xmlns:a16="http://schemas.microsoft.com/office/drawing/2014/main" id="{4A133167-1674-CC4D-924E-FBF5A0E40D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37299" y="212626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47" name="server">
              <a:extLst>
                <a:ext uri="{FF2B5EF4-FFF2-40B4-BE49-F238E27FC236}">
                  <a16:creationId xmlns:a16="http://schemas.microsoft.com/office/drawing/2014/main" id="{D1DA8138-57B2-2A4E-8F4F-249505629E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89699" y="227866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48" name="server">
              <a:extLst>
                <a:ext uri="{FF2B5EF4-FFF2-40B4-BE49-F238E27FC236}">
                  <a16:creationId xmlns:a16="http://schemas.microsoft.com/office/drawing/2014/main" id="{3C048E01-1ED0-044C-8431-E72F42F7779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3565" y="2564508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solidFill>
              <a:schemeClr val="bg1"/>
            </a:solidFill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pic>
          <p:nvPicPr>
            <p:cNvPr id="149" name="Graphic 676">
              <a:extLst>
                <a:ext uri="{FF2B5EF4-FFF2-40B4-BE49-F238E27FC236}">
                  <a16:creationId xmlns:a16="http://schemas.microsoft.com/office/drawing/2014/main" id="{826125E5-CC46-2945-A2B3-265062F9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09482" y="2205024"/>
              <a:ext cx="139474" cy="405473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9BA2C231-3120-AB4C-AE56-29451496E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0922" y="2812086"/>
              <a:ext cx="377770" cy="249816"/>
            </a:xfrm>
            <a:prstGeom prst="rect">
              <a:avLst/>
            </a:prstGeom>
          </p:spPr>
        </p:pic>
        <p:sp>
          <p:nvSpPr>
            <p:cNvPr id="151" name="Cloud 150">
              <a:extLst>
                <a:ext uri="{FF2B5EF4-FFF2-40B4-BE49-F238E27FC236}">
                  <a16:creationId xmlns:a16="http://schemas.microsoft.com/office/drawing/2014/main" id="{88E91B18-064F-6842-84CA-9095DA3ECBF8}"/>
                </a:ext>
              </a:extLst>
            </p:cNvPr>
            <p:cNvSpPr/>
            <p:nvPr/>
          </p:nvSpPr>
          <p:spPr bwMode="ltGray">
            <a:xfrm>
              <a:off x="685298" y="3288225"/>
              <a:ext cx="1190793" cy="1043033"/>
            </a:xfrm>
            <a:prstGeom prst="cloud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 err="1">
                <a:latin typeface="MetricHPE" panose="020B0503030202060203" pitchFamily="34" charset="0"/>
              </a:endParaRPr>
            </a:p>
          </p:txBody>
        </p:sp>
        <p:sp>
          <p:nvSpPr>
            <p:cNvPr id="153" name="server">
              <a:extLst>
                <a:ext uri="{FF2B5EF4-FFF2-40B4-BE49-F238E27FC236}">
                  <a16:creationId xmlns:a16="http://schemas.microsoft.com/office/drawing/2014/main" id="{8C9EA289-C08C-4346-819D-53A249B2B5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6986" y="3500342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54" name="server">
              <a:extLst>
                <a:ext uri="{FF2B5EF4-FFF2-40B4-BE49-F238E27FC236}">
                  <a16:creationId xmlns:a16="http://schemas.microsoft.com/office/drawing/2014/main" id="{86BDCE58-241D-B546-B7BE-3AA291EA0EC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9386" y="3652742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55" name="server">
              <a:extLst>
                <a:ext uri="{FF2B5EF4-FFF2-40B4-BE49-F238E27FC236}">
                  <a16:creationId xmlns:a16="http://schemas.microsoft.com/office/drawing/2014/main" id="{1E58709D-B40B-B044-A471-22FC03FE1EF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1786" y="3805142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56" name="server">
              <a:extLst>
                <a:ext uri="{FF2B5EF4-FFF2-40B4-BE49-F238E27FC236}">
                  <a16:creationId xmlns:a16="http://schemas.microsoft.com/office/drawing/2014/main" id="{51678526-CD4D-1E40-BA97-F421BF801AF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69271" y="3441909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57" name="server">
              <a:extLst>
                <a:ext uri="{FF2B5EF4-FFF2-40B4-BE49-F238E27FC236}">
                  <a16:creationId xmlns:a16="http://schemas.microsoft.com/office/drawing/2014/main" id="{3AA44529-A9A2-034B-B129-78EC0203CB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1671" y="3594309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58" name="server">
              <a:extLst>
                <a:ext uri="{FF2B5EF4-FFF2-40B4-BE49-F238E27FC236}">
                  <a16:creationId xmlns:a16="http://schemas.microsoft.com/office/drawing/2014/main" id="{00DC694D-F260-DE4D-8DE7-D40C4E2DAA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5537" y="3880156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solidFill>
              <a:schemeClr val="bg1"/>
            </a:solidFill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pic>
          <p:nvPicPr>
            <p:cNvPr id="159" name="Graphic 676">
              <a:extLst>
                <a:ext uri="{FF2B5EF4-FFF2-40B4-BE49-F238E27FC236}">
                  <a16:creationId xmlns:a16="http://schemas.microsoft.com/office/drawing/2014/main" id="{308B8852-2A8C-B44F-8CFB-3C07F39E9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1454" y="3520672"/>
              <a:ext cx="139474" cy="405473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B728178-26A2-364C-BA22-F6E2328FE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4633" y="4185846"/>
              <a:ext cx="377770" cy="249816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79497E9-8353-C345-AF1A-6A4844D9AA68}"/>
                </a:ext>
              </a:extLst>
            </p:cNvPr>
            <p:cNvSpPr txBox="1"/>
            <p:nvPr/>
          </p:nvSpPr>
          <p:spPr>
            <a:xfrm>
              <a:off x="657843" y="4447880"/>
              <a:ext cx="1194610" cy="2582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latin typeface="MetricHPE" panose="020B0503030202060203" pitchFamily="34" charset="0"/>
                </a:rPr>
                <a:t>Threat Intelligence</a:t>
              </a:r>
            </a:p>
          </p:txBody>
        </p:sp>
        <p:sp>
          <p:nvSpPr>
            <p:cNvPr id="162" name="Cloud 161">
              <a:extLst>
                <a:ext uri="{FF2B5EF4-FFF2-40B4-BE49-F238E27FC236}">
                  <a16:creationId xmlns:a16="http://schemas.microsoft.com/office/drawing/2014/main" id="{F03E2D87-C1CF-C041-B808-E1D6D6607693}"/>
                </a:ext>
              </a:extLst>
            </p:cNvPr>
            <p:cNvSpPr/>
            <p:nvPr/>
          </p:nvSpPr>
          <p:spPr bwMode="ltGray">
            <a:xfrm>
              <a:off x="690492" y="4830717"/>
              <a:ext cx="1190793" cy="1043033"/>
            </a:xfrm>
            <a:prstGeom prst="cloud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 err="1">
                <a:latin typeface="MetricHPE" panose="020B0503030202060203" pitchFamily="34" charset="0"/>
              </a:endParaRPr>
            </a:p>
          </p:txBody>
        </p:sp>
        <p:sp>
          <p:nvSpPr>
            <p:cNvPr id="163" name="server">
              <a:extLst>
                <a:ext uri="{FF2B5EF4-FFF2-40B4-BE49-F238E27FC236}">
                  <a16:creationId xmlns:a16="http://schemas.microsoft.com/office/drawing/2014/main" id="{29EA522A-1D59-5649-AA07-744A47A616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2468" y="50437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64" name="server">
              <a:extLst>
                <a:ext uri="{FF2B5EF4-FFF2-40B4-BE49-F238E27FC236}">
                  <a16:creationId xmlns:a16="http://schemas.microsoft.com/office/drawing/2014/main" id="{9636BEA0-C607-CB4C-B677-D3D50EEA66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868" y="51961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65" name="server">
              <a:extLst>
                <a:ext uri="{FF2B5EF4-FFF2-40B4-BE49-F238E27FC236}">
                  <a16:creationId xmlns:a16="http://schemas.microsoft.com/office/drawing/2014/main" id="{83295C18-8AC0-764A-AF89-B5361A387EB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7268" y="53485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66" name="server">
              <a:extLst>
                <a:ext uri="{FF2B5EF4-FFF2-40B4-BE49-F238E27FC236}">
                  <a16:creationId xmlns:a16="http://schemas.microsoft.com/office/drawing/2014/main" id="{988B3CA5-F8BB-224A-8AF4-250AE42FEC5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74753" y="498532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67" name="server">
              <a:extLst>
                <a:ext uri="{FF2B5EF4-FFF2-40B4-BE49-F238E27FC236}">
                  <a16:creationId xmlns:a16="http://schemas.microsoft.com/office/drawing/2014/main" id="{D3EEB44A-830D-3548-AF58-6AB4A25B646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7153" y="513772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solidFill>
              <a:schemeClr val="bg1"/>
            </a:solidFill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sp>
          <p:nvSpPr>
            <p:cNvPr id="168" name="server">
              <a:extLst>
                <a:ext uri="{FF2B5EF4-FFF2-40B4-BE49-F238E27FC236}">
                  <a16:creationId xmlns:a16="http://schemas.microsoft.com/office/drawing/2014/main" id="{C3EBFF45-EAD9-E44C-8A0D-9DC09F8147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1019" y="5423568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MetricHPE" panose="020B0503030202060203" pitchFamily="34" charset="0"/>
              </a:endParaRPr>
            </a:p>
          </p:txBody>
        </p:sp>
        <p:pic>
          <p:nvPicPr>
            <p:cNvPr id="169" name="Graphic 676">
              <a:extLst>
                <a:ext uri="{FF2B5EF4-FFF2-40B4-BE49-F238E27FC236}">
                  <a16:creationId xmlns:a16="http://schemas.microsoft.com/office/drawing/2014/main" id="{83BFCBB0-D400-E746-810F-3627D1C7C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6936" y="5064084"/>
              <a:ext cx="139474" cy="405473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A9B24DD7-63F5-CB48-9906-762D29DD7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0115" y="5729258"/>
              <a:ext cx="377770" cy="249816"/>
            </a:xfrm>
            <a:prstGeom prst="rect">
              <a:avLst/>
            </a:prstGeom>
          </p:spPr>
        </p:pic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FE6266A-7D00-2B40-88CB-936CB31621BF}"/>
              </a:ext>
            </a:extLst>
          </p:cNvPr>
          <p:cNvSpPr txBox="1"/>
          <p:nvPr/>
        </p:nvSpPr>
        <p:spPr>
          <a:xfrm>
            <a:off x="1228171" y="5299186"/>
            <a:ext cx="1020051" cy="1814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latin typeface="MetricHPE" panose="020B0503030202060203" pitchFamily="34" charset="0"/>
              </a:rPr>
              <a:t>Environment Information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6473C-C4B0-3C4E-B19F-2ADAFBC50900}"/>
              </a:ext>
            </a:extLst>
          </p:cNvPr>
          <p:cNvSpPr/>
          <p:nvPr/>
        </p:nvSpPr>
        <p:spPr bwMode="ltGray">
          <a:xfrm>
            <a:off x="9487591" y="1759880"/>
            <a:ext cx="1375040" cy="7931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  <a:latin typeface="MetricHPE" panose="020B0503030202060203" pitchFamily="34" charset="0"/>
              </a:rPr>
              <a:t>Security Information &amp; Event Management (SIEM)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9D6C1E-D879-E544-AB3B-224CC2BB053B}"/>
              </a:ext>
            </a:extLst>
          </p:cNvPr>
          <p:cNvSpPr txBox="1"/>
          <p:nvPr/>
        </p:nvSpPr>
        <p:spPr>
          <a:xfrm>
            <a:off x="8619893" y="356152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>
              <a:latin typeface="MetricHPE" panose="020B050303020206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4EA1FE-1F5A-974C-9E36-5CB842612CD1}"/>
              </a:ext>
            </a:extLst>
          </p:cNvPr>
          <p:cNvSpPr/>
          <p:nvPr/>
        </p:nvSpPr>
        <p:spPr bwMode="ltGray">
          <a:xfrm>
            <a:off x="6154150" y="4664951"/>
            <a:ext cx="1205079" cy="8769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MetricHPE" panose="020B0503030202060203" pitchFamily="34" charset="0"/>
              </a:rPr>
              <a:t>Data ingest &amp; preparation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B42CCD3-BC83-4144-8AA4-DA5EC216BB5A}"/>
              </a:ext>
            </a:extLst>
          </p:cNvPr>
          <p:cNvCxnSpPr>
            <a:cxnSpLocks/>
            <a:stCxn id="82" idx="0"/>
            <a:endCxn id="8" idx="2"/>
          </p:cNvCxnSpPr>
          <p:nvPr/>
        </p:nvCxnSpPr>
        <p:spPr>
          <a:xfrm>
            <a:off x="2286612" y="1874505"/>
            <a:ext cx="866872" cy="1093283"/>
          </a:xfrm>
          <a:prstGeom prst="bentConnector3">
            <a:avLst>
              <a:gd name="adj1" fmla="val 50000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48DCD89-29D0-46EF-98A7-EC9712E17B8E}"/>
              </a:ext>
            </a:extLst>
          </p:cNvPr>
          <p:cNvSpPr/>
          <p:nvPr/>
        </p:nvSpPr>
        <p:spPr bwMode="ltGray">
          <a:xfrm>
            <a:off x="3153484" y="2927940"/>
            <a:ext cx="79695" cy="79695"/>
          </a:xfrm>
          <a:prstGeom prst="ellipse">
            <a:avLst/>
          </a:prstGeom>
          <a:solidFill>
            <a:srgbClr val="2AD2C9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100" dirty="0">
              <a:latin typeface="MetricHPE" panose="020B0503030202060203" pitchFamily="34" charset="0"/>
            </a:endParaRP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380E96D5-3176-4A08-993F-AE821390C67D}"/>
              </a:ext>
            </a:extLst>
          </p:cNvPr>
          <p:cNvCxnSpPr>
            <a:cxnSpLocks/>
            <a:stCxn id="8" idx="6"/>
            <a:endCxn id="18" idx="1"/>
          </p:cNvCxnSpPr>
          <p:nvPr/>
        </p:nvCxnSpPr>
        <p:spPr>
          <a:xfrm flipV="1">
            <a:off x="3233179" y="2156452"/>
            <a:ext cx="6254412" cy="811336"/>
          </a:xfrm>
          <a:prstGeom prst="bentConnector3">
            <a:avLst>
              <a:gd name="adj1" fmla="val 6825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6ABB61F4-13CF-4461-AD1F-20066B85A4E1}"/>
              </a:ext>
            </a:extLst>
          </p:cNvPr>
          <p:cNvCxnSpPr>
            <a:cxnSpLocks/>
            <a:stCxn id="100" idx="0"/>
            <a:endCxn id="8" idx="2"/>
          </p:cNvCxnSpPr>
          <p:nvPr/>
        </p:nvCxnSpPr>
        <p:spPr>
          <a:xfrm>
            <a:off x="2254876" y="2858835"/>
            <a:ext cx="898608" cy="108953"/>
          </a:xfrm>
          <a:prstGeom prst="bentConnector3">
            <a:avLst>
              <a:gd name="adj1" fmla="val 51400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2CBB3E98-684B-4207-9C04-7BA52402E752}"/>
              </a:ext>
            </a:extLst>
          </p:cNvPr>
          <p:cNvCxnSpPr>
            <a:cxnSpLocks/>
            <a:stCxn id="151" idx="0"/>
            <a:endCxn id="8" idx="2"/>
          </p:cNvCxnSpPr>
          <p:nvPr/>
        </p:nvCxnSpPr>
        <p:spPr>
          <a:xfrm flipV="1">
            <a:off x="2282177" y="2967788"/>
            <a:ext cx="871307" cy="815647"/>
          </a:xfrm>
          <a:prstGeom prst="bentConnector3">
            <a:avLst>
              <a:gd name="adj1" fmla="val 50000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2B15010-B179-4F33-B197-FCF853A1297B}"/>
              </a:ext>
            </a:extLst>
          </p:cNvPr>
          <p:cNvCxnSpPr>
            <a:cxnSpLocks/>
            <a:stCxn id="162" idx="0"/>
            <a:endCxn id="8" idx="2"/>
          </p:cNvCxnSpPr>
          <p:nvPr/>
        </p:nvCxnSpPr>
        <p:spPr>
          <a:xfrm flipV="1">
            <a:off x="2286612" y="2967788"/>
            <a:ext cx="866872" cy="1899666"/>
          </a:xfrm>
          <a:prstGeom prst="bentConnector3">
            <a:avLst>
              <a:gd name="adj1" fmla="val 50000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19079117-AF65-47ED-B836-AD6851AF9F19}"/>
              </a:ext>
            </a:extLst>
          </p:cNvPr>
          <p:cNvCxnSpPr>
            <a:cxnSpLocks/>
            <a:stCxn id="8" idx="4"/>
          </p:cNvCxnSpPr>
          <p:nvPr/>
        </p:nvCxnSpPr>
        <p:spPr>
          <a:xfrm rot="16200000" flipH="1">
            <a:off x="2593406" y="3607561"/>
            <a:ext cx="1583354" cy="383502"/>
          </a:xfrm>
          <a:prstGeom prst="bentConnector3">
            <a:avLst>
              <a:gd name="adj1" fmla="val 100097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A8641ACB-37AE-43BB-85B8-8BF4B69CEA51}"/>
              </a:ext>
            </a:extLst>
          </p:cNvPr>
          <p:cNvCxnSpPr>
            <a:cxnSpLocks/>
            <a:stCxn id="15" idx="8"/>
          </p:cNvCxnSpPr>
          <p:nvPr/>
        </p:nvCxnSpPr>
        <p:spPr>
          <a:xfrm>
            <a:off x="5238409" y="5005342"/>
            <a:ext cx="857591" cy="8298"/>
          </a:xfrm>
          <a:prstGeom prst="bentConnector3">
            <a:avLst>
              <a:gd name="adj1" fmla="val 50000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1097CCBD-C71E-4EF7-BBC9-FC1A778B6947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63827" y="2961684"/>
            <a:ext cx="820332" cy="2"/>
          </a:xfrm>
          <a:prstGeom prst="bentConnector3">
            <a:avLst>
              <a:gd name="adj1" fmla="val 50000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14EBB2D4-9D04-4405-AB68-9281B8675071}"/>
              </a:ext>
            </a:extLst>
          </p:cNvPr>
          <p:cNvCxnSpPr>
            <a:cxnSpLocks/>
          </p:cNvCxnSpPr>
          <p:nvPr/>
        </p:nvCxnSpPr>
        <p:spPr>
          <a:xfrm flipV="1">
            <a:off x="5216758" y="2400731"/>
            <a:ext cx="4249182" cy="2025244"/>
          </a:xfrm>
          <a:prstGeom prst="bentConnector3">
            <a:avLst>
              <a:gd name="adj1" fmla="val 8754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2946124E-B92F-4951-B9DA-0EB33E6812B2}"/>
              </a:ext>
            </a:extLst>
          </p:cNvPr>
          <p:cNvSpPr txBox="1"/>
          <p:nvPr/>
        </p:nvSpPr>
        <p:spPr>
          <a:xfrm>
            <a:off x="9901585" y="4382774"/>
            <a:ext cx="1683452" cy="116339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MetricHPE" panose="020B0503030202060203" pitchFamily="34" charset="0"/>
                <a:ea typeface="Century Gothic" charset="0"/>
                <a:cs typeface="Century Gothic" charset="0"/>
              </a:rPr>
              <a:t>Highly scalable search for known threats 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latin typeface="MetricHPE" panose="020B0503030202060203" pitchFamily="34" charset="0"/>
                <a:ea typeface="Century Gothic" charset="0"/>
                <a:cs typeface="Century Gothic" charset="0"/>
              </a:rPr>
              <a:t>+ 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latin typeface="MetricHPE" panose="020B0503030202060203" pitchFamily="34" charset="0"/>
                <a:ea typeface="Century Gothic" charset="0"/>
                <a:cs typeface="Century Gothic" charset="0"/>
              </a:rPr>
              <a:t>machine-learning enabled hunting for anomalous behaviors</a:t>
            </a:r>
          </a:p>
        </p:txBody>
      </p:sp>
      <p:pic>
        <p:nvPicPr>
          <p:cNvPr id="102" name="Picture 2" descr="Image result for Reservoir Lab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760" y="5141054"/>
            <a:ext cx="1188843" cy="8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494" y="3979410"/>
            <a:ext cx="761119" cy="2208055"/>
          </a:xfrm>
          <a:prstGeom prst="rect">
            <a:avLst/>
          </a:prstGeom>
        </p:spPr>
      </p:pic>
      <p:pic>
        <p:nvPicPr>
          <p:cNvPr id="205" name="Picture 204" descr="Image result for graph analytics">
            <a:extLst>
              <a:ext uri="{FF2B5EF4-FFF2-40B4-BE49-F238E27FC236}">
                <a16:creationId xmlns:a16="http://schemas.microsoft.com/office/drawing/2014/main" id="{A4598A15-F8EE-0F43-AC76-AD98803BB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1569" y="3985522"/>
            <a:ext cx="1451927" cy="86435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Connector: Elbow 121">
            <a:extLst>
              <a:ext uri="{FF2B5EF4-FFF2-40B4-BE49-F238E27FC236}">
                <a16:creationId xmlns:a16="http://schemas.microsoft.com/office/drawing/2014/main" id="{A8641ACB-37AE-43BB-85B8-8BF4B69CEA51}"/>
              </a:ext>
            </a:extLst>
          </p:cNvPr>
          <p:cNvCxnSpPr>
            <a:cxnSpLocks/>
            <a:stCxn id="46" idx="3"/>
            <a:endCxn id="205" idx="1"/>
          </p:cNvCxnSpPr>
          <p:nvPr/>
        </p:nvCxnSpPr>
        <p:spPr>
          <a:xfrm flipV="1">
            <a:off x="7359229" y="4417697"/>
            <a:ext cx="252340" cy="685708"/>
          </a:xfrm>
          <a:prstGeom prst="bentConnector3">
            <a:avLst>
              <a:gd name="adj1" fmla="val 50000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Elbow 121">
            <a:extLst>
              <a:ext uri="{FF2B5EF4-FFF2-40B4-BE49-F238E27FC236}">
                <a16:creationId xmlns:a16="http://schemas.microsoft.com/office/drawing/2014/main" id="{A8641ACB-37AE-43BB-85B8-8BF4B69CEA51}"/>
              </a:ext>
            </a:extLst>
          </p:cNvPr>
          <p:cNvCxnSpPr>
            <a:cxnSpLocks/>
            <a:stCxn id="46" idx="3"/>
            <a:endCxn id="102" idx="1"/>
          </p:cNvCxnSpPr>
          <p:nvPr/>
        </p:nvCxnSpPr>
        <p:spPr>
          <a:xfrm>
            <a:off x="7359229" y="5103405"/>
            <a:ext cx="375531" cy="466788"/>
          </a:xfrm>
          <a:prstGeom prst="bentConnector3">
            <a:avLst>
              <a:gd name="adj1" fmla="val 34876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443333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Graph analytics - reference Architecture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 bwMode="ltGray">
          <a:xfrm>
            <a:off x="525733" y="1241088"/>
            <a:ext cx="3448050" cy="457143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" name="Rectangle 286"/>
          <p:cNvSpPr/>
          <p:nvPr/>
        </p:nvSpPr>
        <p:spPr bwMode="ltGray">
          <a:xfrm>
            <a:off x="4488132" y="1241087"/>
            <a:ext cx="3586165" cy="457144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8" name="Rectangle 287"/>
          <p:cNvSpPr/>
          <p:nvPr/>
        </p:nvSpPr>
        <p:spPr bwMode="ltGray">
          <a:xfrm>
            <a:off x="8689095" y="1248483"/>
            <a:ext cx="3448050" cy="45640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9" name="Right Arrow 288"/>
          <p:cNvSpPr/>
          <p:nvPr/>
        </p:nvSpPr>
        <p:spPr bwMode="ltGray">
          <a:xfrm>
            <a:off x="4019234" y="1659627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0" name="Right Arrow 289"/>
          <p:cNvSpPr/>
          <p:nvPr/>
        </p:nvSpPr>
        <p:spPr bwMode="ltGray">
          <a:xfrm>
            <a:off x="4019234" y="2164452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3" name="Right Arrow 292"/>
          <p:cNvSpPr/>
          <p:nvPr/>
        </p:nvSpPr>
        <p:spPr bwMode="ltGray">
          <a:xfrm>
            <a:off x="4019234" y="2669277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4" name="Right Arrow 293"/>
          <p:cNvSpPr/>
          <p:nvPr/>
        </p:nvSpPr>
        <p:spPr bwMode="ltGray">
          <a:xfrm>
            <a:off x="4019234" y="3174102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5" name="Right Arrow 294"/>
          <p:cNvSpPr/>
          <p:nvPr/>
        </p:nvSpPr>
        <p:spPr bwMode="ltGray">
          <a:xfrm>
            <a:off x="4019234" y="3678927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6" name="Right Arrow 295"/>
          <p:cNvSpPr/>
          <p:nvPr/>
        </p:nvSpPr>
        <p:spPr bwMode="ltGray">
          <a:xfrm>
            <a:off x="4019234" y="4183752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7" name="Right Arrow 296"/>
          <p:cNvSpPr/>
          <p:nvPr/>
        </p:nvSpPr>
        <p:spPr bwMode="ltGray">
          <a:xfrm>
            <a:off x="4019234" y="4688577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" name="Right Arrow 297"/>
          <p:cNvSpPr/>
          <p:nvPr/>
        </p:nvSpPr>
        <p:spPr bwMode="ltGray">
          <a:xfrm>
            <a:off x="4019234" y="5193402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9" name="Right Arrow 298"/>
          <p:cNvSpPr/>
          <p:nvPr/>
        </p:nvSpPr>
        <p:spPr bwMode="ltGray">
          <a:xfrm>
            <a:off x="4019234" y="1204857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0" name="Right Arrow 299"/>
          <p:cNvSpPr/>
          <p:nvPr/>
        </p:nvSpPr>
        <p:spPr bwMode="ltGray">
          <a:xfrm>
            <a:off x="8224530" y="1659627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1" name="Right Arrow 300"/>
          <p:cNvSpPr/>
          <p:nvPr/>
        </p:nvSpPr>
        <p:spPr bwMode="ltGray">
          <a:xfrm>
            <a:off x="8224530" y="2164452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" name="Right Arrow 301"/>
          <p:cNvSpPr/>
          <p:nvPr/>
        </p:nvSpPr>
        <p:spPr bwMode="ltGray">
          <a:xfrm>
            <a:off x="8224530" y="2669277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" name="Right Arrow 302"/>
          <p:cNvSpPr/>
          <p:nvPr/>
        </p:nvSpPr>
        <p:spPr bwMode="ltGray">
          <a:xfrm>
            <a:off x="8224530" y="3174102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4" name="Right Arrow 303"/>
          <p:cNvSpPr/>
          <p:nvPr/>
        </p:nvSpPr>
        <p:spPr bwMode="ltGray">
          <a:xfrm>
            <a:off x="8224530" y="3678927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5" name="Right Arrow 304"/>
          <p:cNvSpPr/>
          <p:nvPr/>
        </p:nvSpPr>
        <p:spPr bwMode="ltGray">
          <a:xfrm>
            <a:off x="8224530" y="4183752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6" name="Right Arrow 305"/>
          <p:cNvSpPr/>
          <p:nvPr/>
        </p:nvSpPr>
        <p:spPr bwMode="ltGray">
          <a:xfrm>
            <a:off x="8224530" y="4688577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7" name="Right Arrow 306"/>
          <p:cNvSpPr/>
          <p:nvPr/>
        </p:nvSpPr>
        <p:spPr bwMode="ltGray">
          <a:xfrm>
            <a:off x="8224530" y="5193402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8" name="Right Arrow 307"/>
          <p:cNvSpPr/>
          <p:nvPr/>
        </p:nvSpPr>
        <p:spPr bwMode="ltGray">
          <a:xfrm>
            <a:off x="8224530" y="1204857"/>
            <a:ext cx="423448" cy="390525"/>
          </a:xfrm>
          <a:prstGeom prst="rightArrow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F0BC430E-1074-5043-896C-5303F4DB5A28}"/>
              </a:ext>
            </a:extLst>
          </p:cNvPr>
          <p:cNvSpPr/>
          <p:nvPr/>
        </p:nvSpPr>
        <p:spPr bwMode="ltGray">
          <a:xfrm>
            <a:off x="718376" y="4860026"/>
            <a:ext cx="3017313" cy="378040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F0BC430E-1074-5043-896C-5303F4DB5A28}"/>
              </a:ext>
            </a:extLst>
          </p:cNvPr>
          <p:cNvSpPr/>
          <p:nvPr/>
        </p:nvSpPr>
        <p:spPr bwMode="ltGray">
          <a:xfrm>
            <a:off x="718375" y="4188861"/>
            <a:ext cx="1431785" cy="378040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F0BC430E-1074-5043-896C-5303F4DB5A28}"/>
              </a:ext>
            </a:extLst>
          </p:cNvPr>
          <p:cNvSpPr/>
          <p:nvPr/>
        </p:nvSpPr>
        <p:spPr bwMode="ltGray">
          <a:xfrm>
            <a:off x="2303904" y="4188861"/>
            <a:ext cx="1431785" cy="378040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F0BC430E-1074-5043-896C-5303F4DB5A28}"/>
              </a:ext>
            </a:extLst>
          </p:cNvPr>
          <p:cNvSpPr/>
          <p:nvPr/>
        </p:nvSpPr>
        <p:spPr bwMode="ltGray">
          <a:xfrm>
            <a:off x="587412" y="3936102"/>
            <a:ext cx="3295469" cy="1504950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13" name="Rectangle 312"/>
          <p:cNvSpPr/>
          <p:nvPr/>
        </p:nvSpPr>
        <p:spPr bwMode="ltGray">
          <a:xfrm>
            <a:off x="654087" y="4002777"/>
            <a:ext cx="1558915" cy="6858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4" name="Rectangle 313"/>
          <p:cNvSpPr/>
          <p:nvPr/>
        </p:nvSpPr>
        <p:spPr bwMode="ltGray">
          <a:xfrm>
            <a:off x="2268484" y="4002777"/>
            <a:ext cx="1558915" cy="6858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Rectangle 314"/>
          <p:cNvSpPr/>
          <p:nvPr/>
        </p:nvSpPr>
        <p:spPr bwMode="ltGray">
          <a:xfrm>
            <a:off x="654087" y="4745726"/>
            <a:ext cx="3173312" cy="619125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6" name="TextBox 315"/>
          <p:cNvSpPr txBox="1"/>
          <p:nvPr/>
        </p:nvSpPr>
        <p:spPr>
          <a:xfrm>
            <a:off x="1316905" y="4739730"/>
            <a:ext cx="1897251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HPE Apollo 4200</a:t>
            </a:r>
            <a:endParaRPr lang="en-GB" dirty="0" err="1"/>
          </a:p>
        </p:txBody>
      </p:sp>
      <p:sp>
        <p:nvSpPr>
          <p:cNvPr id="317" name="TextBox 316"/>
          <p:cNvSpPr txBox="1"/>
          <p:nvPr/>
        </p:nvSpPr>
        <p:spPr>
          <a:xfrm>
            <a:off x="653241" y="4100298"/>
            <a:ext cx="1558953" cy="5632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400" dirty="0"/>
              <a:t>HPE Apollo 2000</a:t>
            </a:r>
            <a:endParaRPr lang="en-GB" sz="1400" dirty="0" err="1"/>
          </a:p>
        </p:txBody>
      </p:sp>
      <p:sp>
        <p:nvSpPr>
          <p:cNvPr id="318" name="TextBox 317"/>
          <p:cNvSpPr txBox="1"/>
          <p:nvPr/>
        </p:nvSpPr>
        <p:spPr>
          <a:xfrm>
            <a:off x="2240319" y="4100298"/>
            <a:ext cx="1558953" cy="5632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400" dirty="0"/>
              <a:t>HPE Apollo 2000</a:t>
            </a:r>
            <a:endParaRPr lang="en-GB" sz="1400" dirty="0" err="1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F0BC430E-1074-5043-896C-5303F4DB5A28}"/>
              </a:ext>
            </a:extLst>
          </p:cNvPr>
          <p:cNvSpPr/>
          <p:nvPr/>
        </p:nvSpPr>
        <p:spPr bwMode="ltGray">
          <a:xfrm>
            <a:off x="589605" y="3411943"/>
            <a:ext cx="1714300" cy="378040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0BC430E-1074-5043-896C-5303F4DB5A28}"/>
              </a:ext>
            </a:extLst>
          </p:cNvPr>
          <p:cNvSpPr/>
          <p:nvPr/>
        </p:nvSpPr>
        <p:spPr bwMode="ltGray">
          <a:xfrm>
            <a:off x="2440258" y="3411943"/>
            <a:ext cx="1397172" cy="378040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1006248" y="3319251"/>
            <a:ext cx="1049518" cy="5632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400" dirty="0"/>
              <a:t>Data Lake</a:t>
            </a:r>
            <a:endParaRPr lang="en-GB" sz="1400" dirty="0" err="1"/>
          </a:p>
        </p:txBody>
      </p:sp>
      <p:sp>
        <p:nvSpPr>
          <p:cNvPr id="322" name="TextBox 321"/>
          <p:cNvSpPr txBox="1"/>
          <p:nvPr/>
        </p:nvSpPr>
        <p:spPr>
          <a:xfrm>
            <a:off x="2724074" y="3324110"/>
            <a:ext cx="826188" cy="5632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400" dirty="0"/>
              <a:t>Splunk</a:t>
            </a:r>
            <a:endParaRPr lang="en-GB" sz="1400" dirty="0" err="1"/>
          </a:p>
        </p:txBody>
      </p:sp>
      <p:sp>
        <p:nvSpPr>
          <p:cNvPr id="323" name="Flowchart: Document 322"/>
          <p:cNvSpPr/>
          <p:nvPr/>
        </p:nvSpPr>
        <p:spPr bwMode="ltGray">
          <a:xfrm>
            <a:off x="753142" y="2560278"/>
            <a:ext cx="788060" cy="543030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50" dirty="0"/>
              <a:t>DNS</a:t>
            </a:r>
          </a:p>
          <a:p>
            <a:pPr algn="ctr">
              <a:lnSpc>
                <a:spcPct val="90000"/>
              </a:lnSpc>
            </a:pPr>
            <a:r>
              <a:rPr lang="en-US" sz="1050" dirty="0"/>
              <a:t>Log</a:t>
            </a:r>
          </a:p>
        </p:txBody>
      </p:sp>
      <p:sp>
        <p:nvSpPr>
          <p:cNvPr id="324" name="Flowchart: Document 323"/>
          <p:cNvSpPr/>
          <p:nvPr/>
        </p:nvSpPr>
        <p:spPr bwMode="ltGray">
          <a:xfrm>
            <a:off x="816097" y="2637446"/>
            <a:ext cx="788060" cy="543030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50" dirty="0"/>
              <a:t>DNS</a:t>
            </a:r>
          </a:p>
          <a:p>
            <a:pPr algn="ctr">
              <a:lnSpc>
                <a:spcPct val="90000"/>
              </a:lnSpc>
            </a:pPr>
            <a:r>
              <a:rPr lang="en-US" sz="1050" dirty="0"/>
              <a:t>Log</a:t>
            </a:r>
          </a:p>
        </p:txBody>
      </p:sp>
      <p:sp>
        <p:nvSpPr>
          <p:cNvPr id="325" name="Flowchart: Document 324"/>
          <p:cNvSpPr/>
          <p:nvPr/>
        </p:nvSpPr>
        <p:spPr bwMode="ltGray">
          <a:xfrm>
            <a:off x="893589" y="2704338"/>
            <a:ext cx="788060" cy="543030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/>
              <a:t>DNS</a:t>
            </a:r>
          </a:p>
          <a:p>
            <a:pPr algn="ctr">
              <a:lnSpc>
                <a:spcPct val="90000"/>
              </a:lnSpc>
            </a:pPr>
            <a:r>
              <a:rPr lang="en-US" sz="1200" dirty="0"/>
              <a:t>Log</a:t>
            </a:r>
          </a:p>
        </p:txBody>
      </p:sp>
      <p:sp>
        <p:nvSpPr>
          <p:cNvPr id="326" name="Flowchart: Document 325"/>
          <p:cNvSpPr/>
          <p:nvPr/>
        </p:nvSpPr>
        <p:spPr bwMode="ltGray">
          <a:xfrm>
            <a:off x="2547225" y="2563210"/>
            <a:ext cx="788060" cy="543030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50" dirty="0"/>
              <a:t>DHCP</a:t>
            </a:r>
          </a:p>
          <a:p>
            <a:pPr algn="ctr">
              <a:lnSpc>
                <a:spcPct val="90000"/>
              </a:lnSpc>
            </a:pPr>
            <a:r>
              <a:rPr lang="en-US" sz="1050" dirty="0"/>
              <a:t>Log</a:t>
            </a:r>
          </a:p>
        </p:txBody>
      </p:sp>
      <p:sp>
        <p:nvSpPr>
          <p:cNvPr id="327" name="Flowchart: Document 326"/>
          <p:cNvSpPr/>
          <p:nvPr/>
        </p:nvSpPr>
        <p:spPr bwMode="ltGray">
          <a:xfrm>
            <a:off x="2610180" y="2630102"/>
            <a:ext cx="788060" cy="543030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50" dirty="0"/>
              <a:t>DHCP</a:t>
            </a:r>
          </a:p>
          <a:p>
            <a:pPr algn="ctr">
              <a:lnSpc>
                <a:spcPct val="90000"/>
              </a:lnSpc>
            </a:pPr>
            <a:r>
              <a:rPr lang="en-US" sz="1050" dirty="0"/>
              <a:t>Log</a:t>
            </a:r>
          </a:p>
        </p:txBody>
      </p:sp>
      <p:sp>
        <p:nvSpPr>
          <p:cNvPr id="328" name="Flowchart: Document 327"/>
          <p:cNvSpPr/>
          <p:nvPr/>
        </p:nvSpPr>
        <p:spPr bwMode="ltGray">
          <a:xfrm>
            <a:off x="2673135" y="2704338"/>
            <a:ext cx="788060" cy="543030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/>
              <a:t>DHCP</a:t>
            </a:r>
          </a:p>
          <a:p>
            <a:pPr algn="ctr">
              <a:lnSpc>
                <a:spcPct val="90000"/>
              </a:lnSpc>
            </a:pPr>
            <a:r>
              <a:rPr lang="en-US" sz="1200" dirty="0"/>
              <a:t>Log</a:t>
            </a:r>
          </a:p>
        </p:txBody>
      </p:sp>
      <p:sp>
        <p:nvSpPr>
          <p:cNvPr id="329" name="Flowchart: Document 328"/>
          <p:cNvSpPr/>
          <p:nvPr/>
        </p:nvSpPr>
        <p:spPr bwMode="ltGray">
          <a:xfrm>
            <a:off x="742170" y="1537144"/>
            <a:ext cx="861987" cy="713540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/>
              <a:t>Windows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 Event 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Log</a:t>
            </a:r>
          </a:p>
        </p:txBody>
      </p:sp>
      <p:sp>
        <p:nvSpPr>
          <p:cNvPr id="330" name="Flowchart: Document 329"/>
          <p:cNvSpPr/>
          <p:nvPr/>
        </p:nvSpPr>
        <p:spPr bwMode="ltGray">
          <a:xfrm>
            <a:off x="824713" y="1609174"/>
            <a:ext cx="861987" cy="713540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dirty="0"/>
              <a:t>Windows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 Event </a:t>
            </a:r>
          </a:p>
          <a:p>
            <a:pPr algn="ctr">
              <a:lnSpc>
                <a:spcPct val="90000"/>
              </a:lnSpc>
            </a:pPr>
            <a:r>
              <a:rPr lang="en-US" sz="1000" dirty="0"/>
              <a:t>Log</a:t>
            </a:r>
          </a:p>
        </p:txBody>
      </p:sp>
      <p:sp>
        <p:nvSpPr>
          <p:cNvPr id="331" name="Flowchart: Document 330"/>
          <p:cNvSpPr/>
          <p:nvPr/>
        </p:nvSpPr>
        <p:spPr bwMode="ltGray">
          <a:xfrm>
            <a:off x="907254" y="1681204"/>
            <a:ext cx="861987" cy="713540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/>
              <a:t>Windows</a:t>
            </a:r>
          </a:p>
          <a:p>
            <a:pPr algn="ctr">
              <a:lnSpc>
                <a:spcPct val="90000"/>
              </a:lnSpc>
            </a:pPr>
            <a:r>
              <a:rPr lang="en-US" sz="1100" dirty="0"/>
              <a:t> Event </a:t>
            </a:r>
          </a:p>
          <a:p>
            <a:pPr algn="ctr">
              <a:lnSpc>
                <a:spcPct val="90000"/>
              </a:lnSpc>
            </a:pPr>
            <a:r>
              <a:rPr lang="en-US" sz="1100" dirty="0"/>
              <a:t>Log</a:t>
            </a:r>
          </a:p>
        </p:txBody>
      </p:sp>
      <p:sp>
        <p:nvSpPr>
          <p:cNvPr id="332" name="Flowchart: Document 331"/>
          <p:cNvSpPr/>
          <p:nvPr/>
        </p:nvSpPr>
        <p:spPr bwMode="ltGray">
          <a:xfrm>
            <a:off x="2404905" y="1575772"/>
            <a:ext cx="1010287" cy="659364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700" dirty="0"/>
              <a:t>Netflow</a:t>
            </a:r>
          </a:p>
          <a:p>
            <a:pPr algn="ctr">
              <a:lnSpc>
                <a:spcPct val="90000"/>
              </a:lnSpc>
            </a:pPr>
            <a:r>
              <a:rPr lang="en-US" sz="700" dirty="0"/>
              <a:t>Log</a:t>
            </a:r>
          </a:p>
        </p:txBody>
      </p:sp>
      <p:sp>
        <p:nvSpPr>
          <p:cNvPr id="333" name="Flowchart: Document 332"/>
          <p:cNvSpPr/>
          <p:nvPr/>
        </p:nvSpPr>
        <p:spPr bwMode="ltGray">
          <a:xfrm>
            <a:off x="2492002" y="1647801"/>
            <a:ext cx="1010287" cy="659364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700" dirty="0"/>
              <a:t>Netflow</a:t>
            </a:r>
          </a:p>
          <a:p>
            <a:pPr algn="ctr">
              <a:lnSpc>
                <a:spcPct val="90000"/>
              </a:lnSpc>
            </a:pPr>
            <a:r>
              <a:rPr lang="en-US" sz="700" dirty="0"/>
              <a:t>Log</a:t>
            </a:r>
          </a:p>
        </p:txBody>
      </p:sp>
      <p:sp>
        <p:nvSpPr>
          <p:cNvPr id="334" name="Flowchart: Document 333"/>
          <p:cNvSpPr/>
          <p:nvPr/>
        </p:nvSpPr>
        <p:spPr bwMode="ltGray">
          <a:xfrm>
            <a:off x="2590036" y="1727057"/>
            <a:ext cx="1015694" cy="681996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/>
              <a:t>Netflow</a:t>
            </a:r>
          </a:p>
          <a:p>
            <a:pPr algn="ctr">
              <a:lnSpc>
                <a:spcPct val="90000"/>
              </a:lnSpc>
            </a:pPr>
            <a:r>
              <a:rPr lang="en-US" sz="1200" dirty="0"/>
              <a:t>Log</a:t>
            </a:r>
          </a:p>
        </p:txBody>
      </p:sp>
      <p:sp>
        <p:nvSpPr>
          <p:cNvPr id="335" name="TextBox 334"/>
          <p:cNvSpPr txBox="1"/>
          <p:nvPr/>
        </p:nvSpPr>
        <p:spPr>
          <a:xfrm>
            <a:off x="830993" y="1228091"/>
            <a:ext cx="2774737" cy="2319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Existing Cybersecurity Analytics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4847515" y="1248483"/>
            <a:ext cx="2774737" cy="2319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Augmenting </a:t>
            </a:r>
          </a:p>
          <a:p>
            <a:pPr algn="ctr">
              <a:lnSpc>
                <a:spcPct val="90000"/>
              </a:lnSpc>
            </a:pPr>
            <a:r>
              <a:rPr lang="en-US" dirty="0"/>
              <a:t>Advanced Cybersecurity Analytics</a:t>
            </a:r>
            <a:endParaRPr lang="en-GB" dirty="0"/>
          </a:p>
        </p:txBody>
      </p:sp>
      <p:sp>
        <p:nvSpPr>
          <p:cNvPr id="337" name="Rectangle 336"/>
          <p:cNvSpPr/>
          <p:nvPr/>
        </p:nvSpPr>
        <p:spPr bwMode="ltGray">
          <a:xfrm>
            <a:off x="4579035" y="1863150"/>
            <a:ext cx="593101" cy="54590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Lateral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Threat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38" name="Rectangle 337"/>
          <p:cNvSpPr/>
          <p:nvPr/>
        </p:nvSpPr>
        <p:spPr bwMode="ltGray">
          <a:xfrm>
            <a:off x="5217378" y="1863150"/>
            <a:ext cx="820708" cy="54590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Exfiltration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39" name="Rectangle 338"/>
          <p:cNvSpPr/>
          <p:nvPr/>
        </p:nvSpPr>
        <p:spPr bwMode="ltGray">
          <a:xfrm>
            <a:off x="6075230" y="1863150"/>
            <a:ext cx="821747" cy="54590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Command &amp; Control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40" name="Rectangle 339"/>
          <p:cNvSpPr/>
          <p:nvPr/>
        </p:nvSpPr>
        <p:spPr bwMode="ltGray">
          <a:xfrm>
            <a:off x="6935077" y="1863150"/>
            <a:ext cx="768157" cy="54590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Privilege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Escalation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7545313" y="1757365"/>
            <a:ext cx="696344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. . . .</a:t>
            </a:r>
            <a:endParaRPr lang="en-GB" b="1" dirty="0" err="1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F0BC430E-1074-5043-896C-5303F4DB5A28}"/>
              </a:ext>
            </a:extLst>
          </p:cNvPr>
          <p:cNvSpPr/>
          <p:nvPr/>
        </p:nvSpPr>
        <p:spPr bwMode="ltGray">
          <a:xfrm>
            <a:off x="4576239" y="2501776"/>
            <a:ext cx="3409950" cy="723469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F0BC430E-1074-5043-896C-5303F4DB5A28}"/>
              </a:ext>
            </a:extLst>
          </p:cNvPr>
          <p:cNvSpPr/>
          <p:nvPr/>
        </p:nvSpPr>
        <p:spPr bwMode="ltGray">
          <a:xfrm>
            <a:off x="4576239" y="3298128"/>
            <a:ext cx="3409950" cy="445217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chemeClr val="tx1"/>
                </a:solidFill>
              </a:rPr>
              <a:t>xGT In-Memory Parallel Search Engine</a:t>
            </a: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F0BC430E-1074-5043-896C-5303F4DB5A28}"/>
              </a:ext>
            </a:extLst>
          </p:cNvPr>
          <p:cNvSpPr/>
          <p:nvPr/>
        </p:nvSpPr>
        <p:spPr bwMode="ltGray">
          <a:xfrm>
            <a:off x="4576239" y="3824971"/>
            <a:ext cx="3409950" cy="445217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chemeClr val="tx1"/>
                </a:solidFill>
              </a:rPr>
              <a:t>xGT Property Graph Data Analytics Engine`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F0BC430E-1074-5043-896C-5303F4DB5A28}"/>
              </a:ext>
            </a:extLst>
          </p:cNvPr>
          <p:cNvSpPr/>
          <p:nvPr/>
        </p:nvSpPr>
        <p:spPr bwMode="ltGray">
          <a:xfrm>
            <a:off x="4576239" y="4415550"/>
            <a:ext cx="3409950" cy="1311252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346" name="Rectangle 345"/>
          <p:cNvSpPr/>
          <p:nvPr/>
        </p:nvSpPr>
        <p:spPr bwMode="ltGray">
          <a:xfrm>
            <a:off x="4677207" y="4453302"/>
            <a:ext cx="556127" cy="883149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347" name="Rectangle 346"/>
          <p:cNvSpPr/>
          <p:nvPr/>
        </p:nvSpPr>
        <p:spPr bwMode="ltGray">
          <a:xfrm>
            <a:off x="4725332" y="5027173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48" name="Rectangle 347"/>
          <p:cNvSpPr/>
          <p:nvPr/>
        </p:nvSpPr>
        <p:spPr bwMode="ltGray">
          <a:xfrm>
            <a:off x="4725331" y="5123734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49" name="Rectangle 348"/>
          <p:cNvSpPr/>
          <p:nvPr/>
        </p:nvSpPr>
        <p:spPr bwMode="ltGray">
          <a:xfrm>
            <a:off x="4725331" y="5220295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50" name="Rectangle 349"/>
          <p:cNvSpPr/>
          <p:nvPr/>
        </p:nvSpPr>
        <p:spPr bwMode="ltGray">
          <a:xfrm>
            <a:off x="4730195" y="4924177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51" name="TextBox 350"/>
          <p:cNvSpPr txBox="1"/>
          <p:nvPr/>
        </p:nvSpPr>
        <p:spPr>
          <a:xfrm>
            <a:off x="4687281" y="5348070"/>
            <a:ext cx="529390" cy="2566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/>
              <a:t>16 Socket</a:t>
            </a:r>
          </a:p>
          <a:p>
            <a:pPr algn="ctr">
              <a:lnSpc>
                <a:spcPct val="90000"/>
              </a:lnSpc>
            </a:pPr>
            <a:r>
              <a:rPr lang="en-US" sz="900" dirty="0"/>
              <a:t>Max 12TB</a:t>
            </a:r>
          </a:p>
          <a:p>
            <a:pPr algn="ctr">
              <a:lnSpc>
                <a:spcPct val="90000"/>
              </a:lnSpc>
            </a:pPr>
            <a:r>
              <a:rPr lang="en-US" sz="900" dirty="0"/>
              <a:t>Base - PoC</a:t>
            </a:r>
          </a:p>
          <a:p>
            <a:pPr algn="ctr">
              <a:lnSpc>
                <a:spcPct val="90000"/>
              </a:lnSpc>
            </a:pPr>
            <a:endParaRPr lang="en-GB" sz="900" dirty="0"/>
          </a:p>
        </p:txBody>
      </p:sp>
      <p:sp>
        <p:nvSpPr>
          <p:cNvPr id="352" name="Rectangle 351"/>
          <p:cNvSpPr/>
          <p:nvPr/>
        </p:nvSpPr>
        <p:spPr bwMode="ltGray">
          <a:xfrm>
            <a:off x="6038086" y="4453302"/>
            <a:ext cx="556127" cy="883149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353" name="Rectangle 352"/>
          <p:cNvSpPr/>
          <p:nvPr/>
        </p:nvSpPr>
        <p:spPr bwMode="ltGray">
          <a:xfrm>
            <a:off x="6086212" y="4616869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54" name="Rectangle 353"/>
          <p:cNvSpPr/>
          <p:nvPr/>
        </p:nvSpPr>
        <p:spPr bwMode="ltGray">
          <a:xfrm>
            <a:off x="6086211" y="4713430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55" name="Rectangle 354"/>
          <p:cNvSpPr/>
          <p:nvPr/>
        </p:nvSpPr>
        <p:spPr bwMode="ltGray">
          <a:xfrm>
            <a:off x="6086211" y="4809991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56" name="Rectangle 355"/>
          <p:cNvSpPr/>
          <p:nvPr/>
        </p:nvSpPr>
        <p:spPr bwMode="ltGray">
          <a:xfrm>
            <a:off x="6091075" y="4513873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57" name="Rectangle 356"/>
          <p:cNvSpPr/>
          <p:nvPr/>
        </p:nvSpPr>
        <p:spPr bwMode="ltGray">
          <a:xfrm>
            <a:off x="6086211" y="5027173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58" name="Rectangle 357"/>
          <p:cNvSpPr/>
          <p:nvPr/>
        </p:nvSpPr>
        <p:spPr bwMode="ltGray">
          <a:xfrm>
            <a:off x="6086210" y="5123734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59" name="Rectangle 358"/>
          <p:cNvSpPr/>
          <p:nvPr/>
        </p:nvSpPr>
        <p:spPr bwMode="ltGray">
          <a:xfrm>
            <a:off x="6086210" y="5220295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60" name="Rectangle 359"/>
          <p:cNvSpPr/>
          <p:nvPr/>
        </p:nvSpPr>
        <p:spPr bwMode="ltGray">
          <a:xfrm>
            <a:off x="6091074" y="4924177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61" name="TextBox 360"/>
          <p:cNvSpPr txBox="1"/>
          <p:nvPr/>
        </p:nvSpPr>
        <p:spPr>
          <a:xfrm>
            <a:off x="6041344" y="5334033"/>
            <a:ext cx="529390" cy="2566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/>
              <a:t>32 Socket</a:t>
            </a:r>
          </a:p>
          <a:p>
            <a:pPr algn="ctr">
              <a:lnSpc>
                <a:spcPct val="90000"/>
              </a:lnSpc>
            </a:pPr>
            <a:r>
              <a:rPr lang="en-US" sz="900" dirty="0"/>
              <a:t>Max 24TB</a:t>
            </a:r>
          </a:p>
          <a:p>
            <a:pPr algn="ctr">
              <a:lnSpc>
                <a:spcPct val="90000"/>
              </a:lnSpc>
            </a:pPr>
            <a:r>
              <a:rPr lang="en-US" sz="900" dirty="0"/>
              <a:t>Standard - Prod</a:t>
            </a:r>
            <a:endParaRPr lang="en-GB" sz="900" dirty="0"/>
          </a:p>
        </p:txBody>
      </p:sp>
      <p:sp>
        <p:nvSpPr>
          <p:cNvPr id="362" name="Rectangle 361"/>
          <p:cNvSpPr/>
          <p:nvPr/>
        </p:nvSpPr>
        <p:spPr bwMode="ltGray">
          <a:xfrm>
            <a:off x="7255896" y="4453302"/>
            <a:ext cx="556127" cy="883149"/>
          </a:xfrm>
          <a:prstGeom prst="rect">
            <a:avLst/>
          </a:prstGeom>
          <a:noFill/>
          <a:ln w="28575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050" b="1" dirty="0">
              <a:solidFill>
                <a:schemeClr val="tx1"/>
              </a:solidFill>
            </a:endParaRPr>
          </a:p>
        </p:txBody>
      </p:sp>
      <p:sp>
        <p:nvSpPr>
          <p:cNvPr id="363" name="Rectangle 362"/>
          <p:cNvSpPr/>
          <p:nvPr/>
        </p:nvSpPr>
        <p:spPr bwMode="ltGray">
          <a:xfrm>
            <a:off x="7304022" y="4616869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64" name="Rectangle 363"/>
          <p:cNvSpPr/>
          <p:nvPr/>
        </p:nvSpPr>
        <p:spPr bwMode="ltGray">
          <a:xfrm>
            <a:off x="7304021" y="4713430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65" name="Rectangle 364"/>
          <p:cNvSpPr/>
          <p:nvPr/>
        </p:nvSpPr>
        <p:spPr bwMode="ltGray">
          <a:xfrm>
            <a:off x="7304021" y="4809991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66" name="Rectangle 365"/>
          <p:cNvSpPr/>
          <p:nvPr/>
        </p:nvSpPr>
        <p:spPr bwMode="ltGray">
          <a:xfrm>
            <a:off x="7308885" y="4513873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67" name="Rectangle 366"/>
          <p:cNvSpPr/>
          <p:nvPr/>
        </p:nvSpPr>
        <p:spPr bwMode="ltGray">
          <a:xfrm>
            <a:off x="7304021" y="5027173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68" name="Rectangle 367"/>
          <p:cNvSpPr/>
          <p:nvPr/>
        </p:nvSpPr>
        <p:spPr bwMode="ltGray">
          <a:xfrm>
            <a:off x="7304020" y="5123734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69" name="Rectangle 368"/>
          <p:cNvSpPr/>
          <p:nvPr/>
        </p:nvSpPr>
        <p:spPr bwMode="ltGray">
          <a:xfrm>
            <a:off x="7304020" y="5220295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70" name="Rectangle 369"/>
          <p:cNvSpPr/>
          <p:nvPr/>
        </p:nvSpPr>
        <p:spPr bwMode="ltGray">
          <a:xfrm>
            <a:off x="7308884" y="4924177"/>
            <a:ext cx="453291" cy="54195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sz="1100" dirty="0"/>
          </a:p>
        </p:txBody>
      </p:sp>
      <p:sp>
        <p:nvSpPr>
          <p:cNvPr id="371" name="TextBox 370"/>
          <p:cNvSpPr txBox="1"/>
          <p:nvPr/>
        </p:nvSpPr>
        <p:spPr>
          <a:xfrm>
            <a:off x="7259154" y="5340211"/>
            <a:ext cx="529390" cy="2566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/>
              <a:t>32 Socket</a:t>
            </a:r>
          </a:p>
          <a:p>
            <a:pPr algn="ctr">
              <a:lnSpc>
                <a:spcPct val="90000"/>
              </a:lnSpc>
            </a:pPr>
            <a:r>
              <a:rPr lang="en-US" sz="900" dirty="0"/>
              <a:t>Max 48TB</a:t>
            </a:r>
          </a:p>
          <a:p>
            <a:pPr algn="ctr">
              <a:lnSpc>
                <a:spcPct val="90000"/>
              </a:lnSpc>
            </a:pPr>
            <a:r>
              <a:rPr lang="en-US" sz="900" dirty="0"/>
              <a:t>Enterprise - Prod</a:t>
            </a:r>
            <a:endParaRPr lang="en-GB" sz="900" dirty="0"/>
          </a:p>
        </p:txBody>
      </p:sp>
      <p:sp>
        <p:nvSpPr>
          <p:cNvPr id="384" name="Flowchart: Multidocument 383"/>
          <p:cNvSpPr/>
          <p:nvPr/>
        </p:nvSpPr>
        <p:spPr bwMode="ltGray">
          <a:xfrm>
            <a:off x="4725331" y="2563210"/>
            <a:ext cx="587129" cy="540098"/>
          </a:xfrm>
          <a:prstGeom prst="flowChartMultidocumen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Windows</a:t>
            </a:r>
          </a:p>
          <a:p>
            <a:pPr algn="ctr"/>
            <a:r>
              <a:rPr lang="en-US" sz="700" dirty="0">
                <a:solidFill>
                  <a:schemeClr val="tx1"/>
                </a:solidFill>
              </a:rPr>
              <a:t>Event</a:t>
            </a:r>
          </a:p>
          <a:p>
            <a:pPr algn="ctr"/>
            <a:r>
              <a:rPr lang="en-US" sz="700" dirty="0">
                <a:solidFill>
                  <a:schemeClr val="tx1"/>
                </a:solidFill>
              </a:rPr>
              <a:t>Log</a:t>
            </a:r>
            <a:endParaRPr lang="en-GB" sz="700" dirty="0">
              <a:solidFill>
                <a:schemeClr val="tx1"/>
              </a:solidFill>
            </a:endParaRPr>
          </a:p>
        </p:txBody>
      </p:sp>
      <p:sp>
        <p:nvSpPr>
          <p:cNvPr id="385" name="Flowchart: Multidocument 384"/>
          <p:cNvSpPr/>
          <p:nvPr/>
        </p:nvSpPr>
        <p:spPr bwMode="ltGray">
          <a:xfrm>
            <a:off x="5503429" y="2563210"/>
            <a:ext cx="587129" cy="540098"/>
          </a:xfrm>
          <a:prstGeom prst="flowChartMultidocumen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Netflow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Log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86" name="Flowchart: Multidocument 385"/>
          <p:cNvSpPr/>
          <p:nvPr/>
        </p:nvSpPr>
        <p:spPr bwMode="ltGray">
          <a:xfrm>
            <a:off x="6281214" y="2572040"/>
            <a:ext cx="587129" cy="540098"/>
          </a:xfrm>
          <a:prstGeom prst="flowChartMultidocumen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DNS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Log</a:t>
            </a:r>
            <a:endParaRPr lang="en-GB" sz="800" dirty="0">
              <a:solidFill>
                <a:schemeClr val="tx1"/>
              </a:solidFill>
            </a:endParaRPr>
          </a:p>
        </p:txBody>
      </p:sp>
      <p:sp>
        <p:nvSpPr>
          <p:cNvPr id="387" name="Flowchart: Multidocument 386"/>
          <p:cNvSpPr/>
          <p:nvPr/>
        </p:nvSpPr>
        <p:spPr bwMode="ltGray">
          <a:xfrm>
            <a:off x="7010455" y="2572040"/>
            <a:ext cx="587129" cy="540098"/>
          </a:xfrm>
          <a:prstGeom prst="flowChartMultidocumen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DHCP Log</a:t>
            </a:r>
            <a:endParaRPr lang="en-GB" sz="700" dirty="0">
              <a:solidFill>
                <a:schemeClr val="tx1"/>
              </a:solidFill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7461633" y="2423855"/>
            <a:ext cx="696344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>
                <a:solidFill>
                  <a:schemeClr val="bg1"/>
                </a:solidFill>
              </a:rPr>
              <a:t>. . . .</a:t>
            </a:r>
            <a:endParaRPr lang="en-GB" b="1" dirty="0" err="1">
              <a:solidFill>
                <a:schemeClr val="bg1"/>
              </a:solidFill>
            </a:endParaRPr>
          </a:p>
        </p:txBody>
      </p:sp>
      <p:graphicFrame>
        <p:nvGraphicFramePr>
          <p:cNvPr id="389" name="Diagram 388"/>
          <p:cNvGraphicFramePr/>
          <p:nvPr>
            <p:extLst>
              <p:ext uri="{D42A27DB-BD31-4B8C-83A1-F6EECF244321}">
                <p14:modId xmlns:p14="http://schemas.microsoft.com/office/powerpoint/2010/main" val="2987391676"/>
              </p:ext>
            </p:extLst>
          </p:nvPr>
        </p:nvGraphicFramePr>
        <p:xfrm>
          <a:off x="8778710" y="1885965"/>
          <a:ext cx="3236770" cy="3163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90" name="TextBox 389"/>
          <p:cNvSpPr txBox="1"/>
          <p:nvPr/>
        </p:nvSpPr>
        <p:spPr>
          <a:xfrm>
            <a:off x="9623774" y="3112138"/>
            <a:ext cx="1552092" cy="121982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Cybersecurity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Life-Cycle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(NIST)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376810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690219" y="6458738"/>
            <a:ext cx="4114800" cy="2207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8418" y="114598"/>
            <a:ext cx="11430000" cy="401362"/>
          </a:xfrm>
        </p:spPr>
        <p:txBody>
          <a:bodyPr/>
          <a:lstStyle/>
          <a:p>
            <a:r>
              <a:rPr lang="en-US" dirty="0"/>
              <a:t>Cybersecurity Graph Analytics – reference configuration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58420" y="1332889"/>
            <a:ext cx="3711766" cy="148533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u="sng" dirty="0">
                <a:solidFill>
                  <a:prstClr val="black"/>
                </a:solidFill>
              </a:rPr>
              <a:t>Per Chassis Configuration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prstClr val="black"/>
                </a:solidFill>
              </a:rPr>
              <a:t>28cores/socket = 448 cores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prstClr val="black"/>
                </a:solidFill>
              </a:rPr>
              <a:t>Processor : Cascade Lake . Xeon-Platinum </a:t>
            </a:r>
            <a:r>
              <a:rPr lang="en-GB" sz="900" b="1" dirty="0">
                <a:solidFill>
                  <a:prstClr val="black"/>
                </a:solidFill>
              </a:rPr>
              <a:t>8280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prstClr val="black"/>
                </a:solidFill>
              </a:rPr>
              <a:t>Per Chassis - 16 half-height PCIe slots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prstClr val="black"/>
                </a:solidFill>
              </a:rPr>
              <a:t>3 TB DDR4 RAM per Chassis = 24 * 128GB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prstClr val="black"/>
                </a:solidFill>
              </a:rPr>
              <a:t>4 * 1.9 TB 2.5” SSD per Chassis ( For O/S + Temp files )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prstClr val="black"/>
                </a:solidFill>
              </a:rPr>
              <a:t>8 *  1.6TB / 3.2TB NVMe Card</a:t>
            </a:r>
            <a:endParaRPr lang="en-GB" sz="900" b="1" dirty="0">
              <a:solidFill>
                <a:srgbClr val="0033CC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prstClr val="black"/>
                </a:solidFill>
              </a:rPr>
              <a:t>1 * HPE Eth 10/25Gb 2p 631SFP28 Adptr per Chassis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prstClr val="black"/>
                </a:solidFill>
              </a:rPr>
              <a:t>12 Gb SAS Storage Controller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prstClr val="black"/>
                </a:solidFill>
              </a:rPr>
              <a:t>RHEL 7.6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8420" y="2846003"/>
            <a:ext cx="3712541" cy="32506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u="sng" dirty="0" err="1">
                <a:solidFill>
                  <a:prstClr val="black"/>
                </a:solidFill>
              </a:rPr>
              <a:t>ToR</a:t>
            </a:r>
            <a:r>
              <a:rPr lang="en-US" sz="1200" b="1" u="sng" dirty="0">
                <a:solidFill>
                  <a:prstClr val="black"/>
                </a:solidFill>
              </a:rPr>
              <a:t> Switch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US" sz="900" dirty="0">
                <a:solidFill>
                  <a:prstClr val="black"/>
                </a:solidFill>
              </a:rPr>
              <a:t>1*25GbE Switch – HPE FlexFabric 5950 48SFP28+ Switch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8420" y="3182663"/>
            <a:ext cx="3711766" cy="67732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u="sng" dirty="0">
                <a:solidFill>
                  <a:prstClr val="black"/>
                </a:solidFill>
              </a:rPr>
              <a:t>Monitoring/Management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US" sz="900" dirty="0">
                <a:solidFill>
                  <a:prstClr val="black"/>
                </a:solidFill>
              </a:rPr>
              <a:t>1U External RMC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US" sz="900" dirty="0">
                <a:solidFill>
                  <a:prstClr val="black"/>
                </a:solidFill>
              </a:rPr>
              <a:t>HPE Foundation Software ( Data Collector Daemon – Agentless Service )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US" sz="900" dirty="0">
                <a:solidFill>
                  <a:prstClr val="black"/>
                </a:solidFill>
              </a:rPr>
              <a:t>HPE ISSP – InfiniteStorage Software Platform (R-Pool - HPE XFS)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endParaRPr lang="en-US" sz="800" dirty="0">
              <a:solidFill>
                <a:prstClr val="black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131559"/>
              </p:ext>
            </p:extLst>
          </p:nvPr>
        </p:nvGraphicFramePr>
        <p:xfrm>
          <a:off x="458418" y="3973126"/>
          <a:ext cx="11352582" cy="2481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2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9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9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907">
                <a:tc>
                  <a:txBody>
                    <a:bodyPr/>
                    <a:lstStyle/>
                    <a:p>
                      <a:pPr algn="ctr"/>
                      <a:endParaRPr lang="en-GB" sz="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Base Configuration</a:t>
                      </a:r>
                      <a:endParaRPr lang="en-GB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Standard Configuration</a:t>
                      </a:r>
                      <a:endParaRPr lang="en-GB" sz="1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Enterprise Configuration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Scaling Cyber</a:t>
                      </a:r>
                      <a:r>
                        <a:rPr lang="en-US" sz="1400" b="1" baseline="0" dirty="0">
                          <a:solidFill>
                            <a:schemeClr val="tx1"/>
                          </a:solidFill>
                        </a:rPr>
                        <a:t> Graphs (Typical)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3B Vertices / 30B Edges / 300B Properties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6B Vertices / 60B Edges / 600B Properties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6B Vertices / 60B Edges / 600B Properties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23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Total</a:t>
                      </a:r>
                      <a:r>
                        <a:rPr lang="en-US" sz="1400" b="1" baseline="0" dirty="0"/>
                        <a:t> Sockets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16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32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32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23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Total Cores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448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896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896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23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Total Memory (TB)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/>
                        <a:t>12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/>
                        <a:t>24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/>
                        <a:t>48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75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Total</a:t>
                      </a:r>
                      <a:r>
                        <a:rPr lang="en-US" sz="1400" b="1" baseline="0" dirty="0"/>
                        <a:t> Storage NVME (TB)</a:t>
                      </a:r>
                      <a:endParaRPr lang="en-GB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/>
                        <a:t>50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/>
                        <a:t>100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baseline="0" dirty="0"/>
                        <a:t>200</a:t>
                      </a:r>
                      <a:endParaRPr lang="en-GB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8418" y="543739"/>
            <a:ext cx="3711767" cy="75541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b="1" u="sng" dirty="0">
                <a:solidFill>
                  <a:prstClr val="black"/>
                </a:solidFill>
              </a:rPr>
              <a:t>Cybersecurity 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3916" y="755917"/>
            <a:ext cx="1861510" cy="3645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US" sz="900" dirty="0">
                <a:solidFill>
                  <a:prstClr val="black"/>
                </a:solidFill>
              </a:rPr>
              <a:t>xGT Cybersecurity Analytics Toolkit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US" sz="900" dirty="0">
                <a:solidFill>
                  <a:prstClr val="black"/>
                </a:solidFill>
              </a:rPr>
              <a:t>Jupyter Notebook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US" sz="900" dirty="0">
                <a:solidFill>
                  <a:prstClr val="black"/>
                </a:solidFill>
              </a:rPr>
              <a:t>Python 3.0</a:t>
            </a:r>
            <a:endParaRPr lang="en-GB" sz="9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348" y="600657"/>
            <a:ext cx="1488979" cy="5300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u="sng" dirty="0">
                <a:solidFill>
                  <a:prstClr val="black"/>
                </a:solidFill>
              </a:rPr>
              <a:t>Threat Detection Techniques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US" sz="900" dirty="0">
                <a:solidFill>
                  <a:prstClr val="black"/>
                </a:solidFill>
              </a:rPr>
              <a:t>Lateral Threat Detection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US" sz="900" dirty="0">
                <a:solidFill>
                  <a:prstClr val="black"/>
                </a:solidFill>
              </a:rPr>
              <a:t>Exfiltration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US" sz="900" dirty="0">
                <a:solidFill>
                  <a:prstClr val="black"/>
                </a:solidFill>
              </a:rPr>
              <a:t>Command and Control</a:t>
            </a:r>
          </a:p>
          <a:p>
            <a:pPr marL="171450" indent="-171450">
              <a:lnSpc>
                <a:spcPct val="90000"/>
              </a:lnSpc>
              <a:buFontTx/>
              <a:buChar char="-"/>
            </a:pPr>
            <a:r>
              <a:rPr lang="en-US" sz="900" dirty="0">
                <a:solidFill>
                  <a:prstClr val="black"/>
                </a:solidFill>
              </a:rPr>
              <a:t>Privilege Escalation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201" y="916661"/>
            <a:ext cx="1284695" cy="29720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643" y="916661"/>
            <a:ext cx="1284695" cy="29720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085" y="886674"/>
            <a:ext cx="1297657" cy="30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6775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Development Program Opportunity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89696" y="2834736"/>
            <a:ext cx="5422392" cy="335556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Customer Gives: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Cybersecurity Engineer (hours TBD)</a:t>
            </a:r>
          </a:p>
          <a:p>
            <a:r>
              <a:rPr lang="en-US" dirty="0"/>
              <a:t>Use Cases and Success Criteria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HPE Field Gives:</a:t>
            </a:r>
          </a:p>
          <a:p>
            <a:r>
              <a:rPr lang="en-US" dirty="0" err="1"/>
              <a:t>PoC</a:t>
            </a:r>
            <a:r>
              <a:rPr lang="en-US" dirty="0"/>
              <a:t> gear and Program Manager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HPE Corporate, Trovares and Reservoir Labs Give:</a:t>
            </a:r>
          </a:p>
          <a:p>
            <a:r>
              <a:rPr lang="en-US" dirty="0"/>
              <a:t>Staff augmentation (query dev, performance optimization)</a:t>
            </a:r>
          </a:p>
          <a:p>
            <a:r>
              <a:rPr lang="en-US" dirty="0"/>
              <a:t>Discovery Workshop (with FSI Cyber expert)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>
          <a:xfrm>
            <a:off x="6388608" y="2839499"/>
            <a:ext cx="5422392" cy="33555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/>
              <a:t>Customer Gets:</a:t>
            </a:r>
          </a:p>
          <a:p>
            <a:r>
              <a:rPr lang="en-US" sz="1900" dirty="0"/>
              <a:t>White glove support</a:t>
            </a:r>
          </a:p>
          <a:p>
            <a:r>
              <a:rPr lang="en-US" sz="1900" dirty="0"/>
              <a:t>Validation of the solution (with their data and use cases) and business case support</a:t>
            </a:r>
          </a:p>
          <a:p>
            <a:r>
              <a:rPr lang="en-US" sz="1900" dirty="0"/>
              <a:t>Discounted hardware / software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800" b="1" dirty="0"/>
              <a:t>Upon Meeting Success Criteria</a:t>
            </a:r>
          </a:p>
          <a:p>
            <a:r>
              <a:rPr lang="en-US" sz="1800" dirty="0"/>
              <a:t>Intent to purchase </a:t>
            </a:r>
            <a:r>
              <a:rPr lang="en-US" sz="1800" dirty="0" err="1"/>
              <a:t>PoC</a:t>
            </a:r>
            <a:r>
              <a:rPr lang="en-US" sz="1800" dirty="0"/>
              <a:t> hardware and software</a:t>
            </a:r>
          </a:p>
          <a:p>
            <a:r>
              <a:rPr lang="en-US" sz="1800" dirty="0"/>
              <a:t>Privately referenceable within your “community”</a:t>
            </a:r>
          </a:p>
          <a:p>
            <a:r>
              <a:rPr lang="en-US" sz="1800" dirty="0"/>
              <a:t>Intent to pursue production deployment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1119" y="107111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/>
              <a:t>High-Touch, Joint </a:t>
            </a:r>
          </a:p>
          <a:p>
            <a:pPr algn="ctr">
              <a:lnSpc>
                <a:spcPct val="90000"/>
              </a:lnSpc>
            </a:pPr>
            <a:r>
              <a:rPr lang="en-US" sz="2000" b="1" dirty="0"/>
              <a:t>Development program</a:t>
            </a:r>
            <a:endParaRPr lang="en-US" sz="2000" b="1" baseline="30000" dirty="0"/>
          </a:p>
          <a:p>
            <a:pPr algn="ctr">
              <a:lnSpc>
                <a:spcPct val="90000"/>
              </a:lnSpc>
            </a:pPr>
            <a:endParaRPr lang="en-US" sz="1400" dirty="0"/>
          </a:p>
          <a:p>
            <a:pPr algn="ctr">
              <a:lnSpc>
                <a:spcPct val="90000"/>
              </a:lnSpc>
            </a:pPr>
            <a:r>
              <a:rPr lang="en-US" sz="1400" dirty="0"/>
              <a:t>Working closely with HPE engineering, </a:t>
            </a:r>
          </a:p>
          <a:p>
            <a:pPr algn="ctr">
              <a:lnSpc>
                <a:spcPct val="90000"/>
              </a:lnSpc>
            </a:pPr>
            <a:r>
              <a:rPr lang="en-US" sz="1400" dirty="0"/>
              <a:t>Trovares and Reservoir Labs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54183" y="1754108"/>
            <a:ext cx="2448272" cy="0"/>
          </a:xfrm>
          <a:prstGeom prst="line">
            <a:avLst/>
          </a:prstGeom>
          <a:ln w="190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58112" y="107111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/>
              <a:t>Your Data, Your Challenges, </a:t>
            </a:r>
          </a:p>
          <a:p>
            <a:pPr algn="ctr">
              <a:lnSpc>
                <a:spcPct val="90000"/>
              </a:lnSpc>
            </a:pPr>
            <a:r>
              <a:rPr lang="en-US" sz="2000" b="1" dirty="0"/>
              <a:t>Your Success Criteria</a:t>
            </a:r>
            <a:endParaRPr lang="en-US" sz="2400" b="1" baseline="30000" dirty="0"/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400" dirty="0"/>
              <a:t>10-week engagement aimed at</a:t>
            </a:r>
            <a:br>
              <a:rPr lang="en-US" sz="1400" dirty="0"/>
            </a:br>
            <a:r>
              <a:rPr lang="en-US" sz="1400" dirty="0"/>
              <a:t>proving the concept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922405" y="1754108"/>
            <a:ext cx="2185815" cy="0"/>
          </a:xfrm>
          <a:prstGeom prst="line">
            <a:avLst/>
          </a:prstGeom>
          <a:ln w="190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90822" y="107111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/>
              <a:t>Tied back to a measurable</a:t>
            </a:r>
            <a:br>
              <a:rPr lang="en-US" sz="2000" b="1" dirty="0"/>
            </a:br>
            <a:r>
              <a:rPr lang="en-US" sz="2000" b="1" dirty="0"/>
              <a:t>return on investment</a:t>
            </a:r>
            <a:endParaRPr lang="en-US" sz="2400" b="1" baseline="30000" dirty="0"/>
          </a:p>
          <a:p>
            <a:pPr algn="ctr">
              <a:lnSpc>
                <a:spcPct val="90000"/>
              </a:lnSpc>
            </a:pPr>
            <a:endParaRPr lang="en-US" sz="1600" dirty="0"/>
          </a:p>
          <a:p>
            <a:pPr algn="ctr">
              <a:lnSpc>
                <a:spcPct val="90000"/>
              </a:lnSpc>
            </a:pPr>
            <a:r>
              <a:rPr lang="en-US" sz="1400" dirty="0"/>
              <a:t>Based on experiences in your </a:t>
            </a:r>
            <a:br>
              <a:rPr lang="en-US" sz="1400" dirty="0"/>
            </a:br>
            <a:r>
              <a:rPr lang="en-US" sz="1400" dirty="0"/>
              <a:t>market segment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8991871" y="1754108"/>
            <a:ext cx="2448272" cy="0"/>
          </a:xfrm>
          <a:prstGeom prst="line">
            <a:avLst/>
          </a:prstGeom>
          <a:ln w="190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 bwMode="ltGray">
          <a:xfrm>
            <a:off x="292100" y="2628900"/>
            <a:ext cx="5816600" cy="3561397"/>
          </a:xfrm>
          <a:prstGeom prst="rect">
            <a:avLst/>
          </a:prstGeom>
          <a:noFill/>
          <a:ln w="3810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 bwMode="ltGray">
          <a:xfrm>
            <a:off x="6191504" y="2628900"/>
            <a:ext cx="5816600" cy="3561397"/>
          </a:xfrm>
          <a:prstGeom prst="rect">
            <a:avLst/>
          </a:prstGeom>
          <a:noFill/>
          <a:ln w="3810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18DD85-5A53-0A42-BC88-AC300232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Next Steps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4666BE-3629-6842-BE47-3B20E7FC90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" y="1524000"/>
            <a:ext cx="10969784" cy="4667480"/>
          </a:xfrm>
        </p:spPr>
        <p:txBody>
          <a:bodyPr/>
          <a:lstStyle/>
          <a:p>
            <a:r>
              <a:rPr lang="en-US" dirty="0"/>
              <a:t>High dwell time and Mean Time to Detection of Advanced Persistent Threats (APT) is a major concern for cybersecurity teams</a:t>
            </a:r>
          </a:p>
          <a:p>
            <a:r>
              <a:rPr lang="en-US" dirty="0"/>
              <a:t>Proactive threat hunting is an effective tool in combating APTs</a:t>
            </a:r>
          </a:p>
          <a:p>
            <a:pPr lvl="1"/>
            <a:r>
              <a:rPr lang="en-US" dirty="0"/>
              <a:t>61% of organizations surveyed reported at least 11% improvement in overall security posture using threat hunting*</a:t>
            </a:r>
          </a:p>
          <a:p>
            <a:pPr lvl="1"/>
            <a:r>
              <a:rPr lang="en-US" dirty="0"/>
              <a:t>71% of organizations surveyed indicate technology is the first or second focus of their threat hunting resources*</a:t>
            </a:r>
          </a:p>
          <a:p>
            <a:r>
              <a:rPr lang="en-US" dirty="0"/>
              <a:t>HPE’s MDC enabled advanced graph analytics solution is a powerful tool for threat pattern matching and machine-learning based anomaly detection</a:t>
            </a:r>
          </a:p>
          <a:p>
            <a:r>
              <a:rPr lang="en-US" dirty="0"/>
              <a:t>HPE seeks a joint development partnership to advance the solution capabilities through application in large enterprise environment</a:t>
            </a:r>
          </a:p>
          <a:p>
            <a:r>
              <a:rPr lang="en-US" dirty="0"/>
              <a:t>Next Steps…..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99A92-3C13-144E-807C-238B5B83DB0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999123" y="6426199"/>
            <a:ext cx="8192877" cy="23681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F3540-DF29-034F-9DDE-EC690FBAD6E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19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5AF74-AD86-3941-8364-EBAF04F02000}"/>
              </a:ext>
            </a:extLst>
          </p:cNvPr>
          <p:cNvSpPr txBox="1"/>
          <p:nvPr/>
        </p:nvSpPr>
        <p:spPr>
          <a:xfrm>
            <a:off x="941941" y="5723259"/>
            <a:ext cx="6924101" cy="86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/>
              <a:t>*SANS 2019 Threat Hunting Survey: The Differing Needs of New and Experienced Hunters (Oct 2019)</a:t>
            </a:r>
          </a:p>
        </p:txBody>
      </p:sp>
    </p:spTree>
    <p:extLst>
      <p:ext uri="{BB962C8B-B14F-4D97-AF65-F5344CB8AC3E}">
        <p14:creationId xmlns:p14="http://schemas.microsoft.com/office/powerpoint/2010/main" val="284869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11" name="Object 10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en-US" sz="2667" b="0" dirty="0"/>
              <a:t>Key Challenges in Cyber Threat Hunting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body" sz="quarter" idx="12"/>
          </p:nvPr>
        </p:nvSpPr>
        <p:spPr>
          <a:xfrm>
            <a:off x="609600" y="975361"/>
            <a:ext cx="10960293" cy="365758"/>
          </a:xfrm>
        </p:spPr>
        <p:txBody>
          <a:bodyPr/>
          <a:lstStyle/>
          <a:p>
            <a:r>
              <a:rPr lang="en-US" dirty="0">
                <a:latin typeface="+mj-lt"/>
              </a:rPr>
              <a:t>Mean Time to Detection (MTTD) driven up by massive data and compute capability gaps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1959" y="87591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en-US" sz="2400" dirty="0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764E5E-A0FC-D047-9725-15F405F39B30}"/>
              </a:ext>
            </a:extLst>
          </p:cNvPr>
          <p:cNvGrpSpPr/>
          <p:nvPr/>
        </p:nvGrpSpPr>
        <p:grpSpPr>
          <a:xfrm>
            <a:off x="4737253" y="1568614"/>
            <a:ext cx="3026136" cy="4458009"/>
            <a:chOff x="4070195" y="1810344"/>
            <a:chExt cx="4036742" cy="4458009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2430526695"/>
                </p:ext>
              </p:extLst>
            </p:nvPr>
          </p:nvGraphicFramePr>
          <p:xfrm>
            <a:off x="4070195" y="1991376"/>
            <a:ext cx="4036742" cy="427697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56" name="TextBox 55"/>
            <p:cNvSpPr txBox="1"/>
            <p:nvPr/>
          </p:nvSpPr>
          <p:spPr>
            <a:xfrm>
              <a:off x="4070195" y="1810344"/>
              <a:ext cx="4036742" cy="297104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AREAS OF FOCUS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926E144-E59F-A14A-9879-FF5746862289}"/>
              </a:ext>
            </a:extLst>
          </p:cNvPr>
          <p:cNvGrpSpPr/>
          <p:nvPr/>
        </p:nvGrpSpPr>
        <p:grpSpPr>
          <a:xfrm>
            <a:off x="515010" y="1568614"/>
            <a:ext cx="4205265" cy="4443252"/>
            <a:chOff x="505892" y="1810344"/>
            <a:chExt cx="3686966" cy="4443252"/>
          </a:xfrm>
        </p:grpSpPr>
        <p:sp>
          <p:nvSpPr>
            <p:cNvPr id="7" name="TextBox 6"/>
            <p:cNvSpPr txBox="1"/>
            <p:nvPr/>
          </p:nvSpPr>
          <p:spPr>
            <a:xfrm>
              <a:off x="607072" y="1810344"/>
              <a:ext cx="3585786" cy="297104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CYBER THREAT HUNTING CHALLENGES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1869" y="2177573"/>
              <a:ext cx="3570628" cy="9144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>
              <a:defPPr>
                <a:defRPr lang="en-US"/>
              </a:defPPr>
              <a:lvl1pPr>
                <a:defRPr sz="1100">
                  <a:latin typeface="+mj-lt"/>
                  <a:ea typeface="Calibri" charset="0"/>
                  <a:cs typeface="Calibri" charset="0"/>
                </a:defRPr>
              </a:lvl1pPr>
            </a:lstStyle>
            <a:p>
              <a:r>
                <a:rPr lang="en-US" sz="1600" dirty="0"/>
                <a:t>Process and technical challenges in timely and complete access to security information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9079" y="3231448"/>
              <a:ext cx="3573418" cy="9144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r>
                <a:rPr lang="en-US" sz="1600" dirty="0">
                  <a:latin typeface="+mj-lt"/>
                  <a:ea typeface="Calibri" charset="0"/>
                  <a:cs typeface="Calibri" charset="0"/>
                </a:rPr>
                <a:t>Traditional data modeling and access technologies rigid and non-performant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05892" y="4285323"/>
              <a:ext cx="3586605" cy="9144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r>
                <a:rPr lang="en-US" sz="1600" dirty="0">
                  <a:latin typeface="+mj-lt"/>
                  <a:ea typeface="Calibri" charset="0"/>
                  <a:cs typeface="Calibri" charset="0"/>
                </a:rPr>
                <a:t>Scale-out compute not effective in addressing massive scope of large enterprise network graph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9077" y="5339196"/>
              <a:ext cx="3573420" cy="9144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r>
                <a:rPr lang="en-US" sz="1600" dirty="0">
                  <a:latin typeface="+mj-lt"/>
                  <a:ea typeface="Calibri" charset="0"/>
                  <a:cs typeface="Calibri" charset="0"/>
                </a:rPr>
                <a:t>Rule-based SIEM has limited visibility for all possible threat vector discovery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35A7C2-039D-934B-A311-7716A9B38476}"/>
              </a:ext>
            </a:extLst>
          </p:cNvPr>
          <p:cNvGrpSpPr/>
          <p:nvPr/>
        </p:nvGrpSpPr>
        <p:grpSpPr>
          <a:xfrm>
            <a:off x="7791965" y="1568614"/>
            <a:ext cx="3694938" cy="4418060"/>
            <a:chOff x="8999554" y="1810344"/>
            <a:chExt cx="2151372" cy="4418060"/>
          </a:xfrm>
        </p:grpSpPr>
        <p:sp>
          <p:nvSpPr>
            <p:cNvPr id="58" name="TextBox 57"/>
            <p:cNvSpPr txBox="1"/>
            <p:nvPr/>
          </p:nvSpPr>
          <p:spPr>
            <a:xfrm>
              <a:off x="8999555" y="1810344"/>
              <a:ext cx="2151371" cy="297104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wrap="none" lIns="91440" tIns="45720" rIns="91440" bIns="4572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SOLUTION OPTIONS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999554" y="2159171"/>
              <a:ext cx="2151372" cy="95120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0"/>
              <a:r>
                <a:rPr lang="en-US" sz="1600" b="1" dirty="0">
                  <a:solidFill>
                    <a:schemeClr val="bg1"/>
                  </a:solidFill>
                  <a:latin typeface="+mj-lt"/>
                  <a:ea typeface="Calibri" charset="0"/>
                  <a:cs typeface="Calibri" charset="0"/>
                </a:rPr>
                <a:t>Hybrid approach using big data techniques along with existing SIEM solutions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999554" y="3198514"/>
              <a:ext cx="2151372" cy="95120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0"/>
              <a:r>
                <a:rPr lang="en-US" sz="1600" b="1" dirty="0">
                  <a:solidFill>
                    <a:schemeClr val="bg1"/>
                  </a:solidFill>
                  <a:latin typeface="+mj-lt"/>
                  <a:ea typeface="Calibri" charset="0"/>
                  <a:cs typeface="Calibri" charset="0"/>
                </a:rPr>
                <a:t>High performance graph analytics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999554" y="4237856"/>
              <a:ext cx="2151372" cy="95120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0"/>
              <a:r>
                <a:rPr lang="en-US" sz="1600" b="1" dirty="0">
                  <a:solidFill>
                    <a:schemeClr val="bg1"/>
                  </a:solidFill>
                  <a:latin typeface="+mj-lt"/>
                  <a:ea typeface="Calibri" charset="0"/>
                  <a:cs typeface="Calibri" charset="0"/>
                </a:rPr>
                <a:t>Memory-Driven Computing (MDC)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999554" y="5277199"/>
              <a:ext cx="2151372" cy="95120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0"/>
              <a:r>
                <a:rPr lang="en-US" sz="1600" b="1" dirty="0">
                  <a:solidFill>
                    <a:schemeClr val="bg1"/>
                  </a:solidFill>
                  <a:latin typeface="+mj-lt"/>
                  <a:ea typeface="Calibri" charset="0"/>
                  <a:cs typeface="Calibri" charset="0"/>
                </a:rPr>
                <a:t>Additional discovery using pattern matching and anomaly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365982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E86459D-8401-294A-8F7A-B31B3E0CC9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06E93-09AF-944B-9199-2C703DD94F5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056743" y="6426104"/>
            <a:ext cx="5902656" cy="327236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1CDBE-A966-AA45-B8B2-0AA6280DE7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20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28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ltGray">
          <a:xfrm>
            <a:off x="8806657" y="1234973"/>
            <a:ext cx="2120462" cy="35597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</a:rPr>
              <a:t>Physical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Driven Computing in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21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1670" y="4379258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Fabric Attached Memory Pool</a:t>
            </a:r>
          </a:p>
        </p:txBody>
      </p:sp>
      <p:sp>
        <p:nvSpPr>
          <p:cNvPr id="38" name="Rectangle 37"/>
          <p:cNvSpPr/>
          <p:nvPr/>
        </p:nvSpPr>
        <p:spPr bwMode="ltGray">
          <a:xfrm rot="16200000">
            <a:off x="-482063" y="2860204"/>
            <a:ext cx="3559775" cy="29560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Network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1453508" y="2020018"/>
            <a:ext cx="1696092" cy="0"/>
          </a:xfrm>
          <a:prstGeom prst="line">
            <a:avLst/>
          </a:prstGeom>
          <a:ln w="28575">
            <a:solidFill>
              <a:srgbClr val="2AD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445625" y="4089755"/>
            <a:ext cx="1500775" cy="0"/>
          </a:xfrm>
          <a:prstGeom prst="line">
            <a:avLst/>
          </a:prstGeom>
          <a:ln w="28575">
            <a:solidFill>
              <a:srgbClr val="2AD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 bwMode="ltGray">
          <a:xfrm>
            <a:off x="1504745" y="1228117"/>
            <a:ext cx="2120462" cy="15171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</a:rPr>
              <a:t>Physical Server</a:t>
            </a:r>
          </a:p>
        </p:txBody>
      </p:sp>
      <p:sp>
        <p:nvSpPr>
          <p:cNvPr id="39" name="Rectangle 38"/>
          <p:cNvSpPr/>
          <p:nvPr/>
        </p:nvSpPr>
        <p:spPr bwMode="ltGray">
          <a:xfrm>
            <a:off x="2285138" y="1436693"/>
            <a:ext cx="1048407" cy="27491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41" name="Rectangle 40"/>
          <p:cNvSpPr/>
          <p:nvPr/>
        </p:nvSpPr>
        <p:spPr bwMode="ltGray">
          <a:xfrm>
            <a:off x="2277255" y="2107754"/>
            <a:ext cx="1048407" cy="2694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43" name="Rectangle 42"/>
          <p:cNvSpPr/>
          <p:nvPr/>
        </p:nvSpPr>
        <p:spPr bwMode="ltGray">
          <a:xfrm>
            <a:off x="1512628" y="3254994"/>
            <a:ext cx="2120462" cy="15328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</a:rPr>
              <a:t>Physical Server</a:t>
            </a:r>
          </a:p>
        </p:txBody>
      </p:sp>
      <p:grpSp>
        <p:nvGrpSpPr>
          <p:cNvPr id="48" name="Group 47"/>
          <p:cNvGrpSpPr/>
          <p:nvPr/>
        </p:nvGrpSpPr>
        <p:grpSpPr>
          <a:xfrm flipH="1">
            <a:off x="2536693" y="2852579"/>
            <a:ext cx="72332" cy="295066"/>
            <a:chOff x="6074185" y="1665368"/>
            <a:chExt cx="313611" cy="1279331"/>
          </a:xfrm>
        </p:grpSpPr>
        <p:sp>
          <p:nvSpPr>
            <p:cNvPr id="49" name="Oval 48"/>
            <p:cNvSpPr/>
            <p:nvPr/>
          </p:nvSpPr>
          <p:spPr bwMode="ltGray">
            <a:xfrm>
              <a:off x="6074187" y="1665368"/>
              <a:ext cx="313609" cy="3136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50" name="Oval 49"/>
            <p:cNvSpPr/>
            <p:nvPr/>
          </p:nvSpPr>
          <p:spPr bwMode="ltGray">
            <a:xfrm>
              <a:off x="6074186" y="2148229"/>
              <a:ext cx="313609" cy="3136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51" name="Oval 50"/>
            <p:cNvSpPr/>
            <p:nvPr/>
          </p:nvSpPr>
          <p:spPr bwMode="ltGray">
            <a:xfrm>
              <a:off x="6074185" y="2631090"/>
              <a:ext cx="313609" cy="3136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416BC9-288F-6946-8BF5-95C84EDE5660}"/>
              </a:ext>
            </a:extLst>
          </p:cNvPr>
          <p:cNvGrpSpPr/>
          <p:nvPr/>
        </p:nvGrpSpPr>
        <p:grpSpPr>
          <a:xfrm>
            <a:off x="4177865" y="1228117"/>
            <a:ext cx="3871748" cy="3566632"/>
            <a:chOff x="4177865" y="1228117"/>
            <a:chExt cx="3871748" cy="3566632"/>
          </a:xfrm>
        </p:grpSpPr>
        <p:sp>
          <p:nvSpPr>
            <p:cNvPr id="18" name="Rectangle 17"/>
            <p:cNvSpPr/>
            <p:nvPr/>
          </p:nvSpPr>
          <p:spPr bwMode="ltGray">
            <a:xfrm>
              <a:off x="7051127" y="1694665"/>
              <a:ext cx="998486" cy="2684593"/>
            </a:xfrm>
            <a:prstGeom prst="rect">
              <a:avLst/>
            </a:prstGeom>
            <a:solidFill>
              <a:srgbClr val="D4F6F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6" name="Rectangle 5"/>
            <p:cNvSpPr/>
            <p:nvPr/>
          </p:nvSpPr>
          <p:spPr bwMode="ltGray">
            <a:xfrm rot="16200000">
              <a:off x="2545778" y="2860204"/>
              <a:ext cx="3559775" cy="29560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Network</a:t>
              </a:r>
            </a:p>
          </p:txBody>
        </p:sp>
        <p:sp>
          <p:nvSpPr>
            <p:cNvPr id="8" name="Rectangle 7"/>
            <p:cNvSpPr/>
            <p:nvPr/>
          </p:nvSpPr>
          <p:spPr bwMode="ltGray">
            <a:xfrm rot="16200000">
              <a:off x="5068772" y="2879396"/>
              <a:ext cx="3566632" cy="26407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400" dirty="0">
                  <a:solidFill>
                    <a:schemeClr val="tx1"/>
                  </a:solidFill>
                </a:rPr>
                <a:t>Communications and Memory Fabric</a:t>
              </a: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7155573" y="1816092"/>
              <a:ext cx="766599" cy="29166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NVM</a:t>
              </a: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7155572" y="2197092"/>
              <a:ext cx="766599" cy="29166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NVM</a:t>
              </a: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7155572" y="3625185"/>
              <a:ext cx="766599" cy="29166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NVM</a:t>
              </a: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7155571" y="4006185"/>
              <a:ext cx="766599" cy="29166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NVM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7478731" y="2923331"/>
              <a:ext cx="72332" cy="295066"/>
              <a:chOff x="6074185" y="1665368"/>
              <a:chExt cx="313611" cy="1279331"/>
            </a:xfrm>
          </p:grpSpPr>
          <p:sp>
            <p:nvSpPr>
              <p:cNvPr id="28" name="Oval 27"/>
              <p:cNvSpPr/>
              <p:nvPr/>
            </p:nvSpPr>
            <p:spPr bwMode="ltGray">
              <a:xfrm>
                <a:off x="6074187" y="1665368"/>
                <a:ext cx="313609" cy="31360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/>
              </a:p>
            </p:txBody>
          </p:sp>
          <p:sp>
            <p:nvSpPr>
              <p:cNvPr id="29" name="Oval 28"/>
              <p:cNvSpPr/>
              <p:nvPr/>
            </p:nvSpPr>
            <p:spPr bwMode="ltGray">
              <a:xfrm>
                <a:off x="6074186" y="2148229"/>
                <a:ext cx="313609" cy="31360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/>
              </a:p>
            </p:txBody>
          </p:sp>
          <p:sp>
            <p:nvSpPr>
              <p:cNvPr id="30" name="Oval 29"/>
              <p:cNvSpPr/>
              <p:nvPr/>
            </p:nvSpPr>
            <p:spPr bwMode="ltGray">
              <a:xfrm>
                <a:off x="6074185" y="2631090"/>
                <a:ext cx="313609" cy="31360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/>
              </a:p>
            </p:txBody>
          </p:sp>
        </p:grpSp>
        <p:cxnSp>
          <p:nvCxnSpPr>
            <p:cNvPr id="33" name="Straight Connector 32"/>
            <p:cNvCxnSpPr/>
            <p:nvPr/>
          </p:nvCxnSpPr>
          <p:spPr>
            <a:xfrm>
              <a:off x="4481349" y="2020018"/>
              <a:ext cx="2246585" cy="0"/>
            </a:xfrm>
            <a:prstGeom prst="line">
              <a:avLst/>
            </a:prstGeom>
            <a:ln w="28575">
              <a:solidFill>
                <a:srgbClr val="2AD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473466" y="4089755"/>
              <a:ext cx="2246585" cy="0"/>
            </a:xfrm>
            <a:prstGeom prst="line">
              <a:avLst/>
            </a:prstGeom>
            <a:ln w="28575">
              <a:solidFill>
                <a:srgbClr val="2AD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 bwMode="ltGray">
            <a:xfrm>
              <a:off x="4577911" y="1228117"/>
              <a:ext cx="2014132" cy="15171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Physical Server</a:t>
              </a: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5312979" y="1436693"/>
              <a:ext cx="1048407" cy="29166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Local DRAM</a:t>
              </a: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4674476" y="1436693"/>
              <a:ext cx="638503" cy="583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5305096" y="2107754"/>
              <a:ext cx="1048407" cy="29166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Local DRAM</a:t>
              </a: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4666593" y="2107754"/>
              <a:ext cx="638503" cy="583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4577909" y="3254994"/>
              <a:ext cx="2044597" cy="15328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chemeClr val="tx1"/>
                  </a:solidFill>
                </a:rPr>
                <a:t>Physical Server</a:t>
              </a: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5320862" y="3479354"/>
              <a:ext cx="1048407" cy="29166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Local DRAM</a:t>
              </a: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4682359" y="3479354"/>
              <a:ext cx="638503" cy="583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CPU</a:t>
              </a: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5312979" y="4150415"/>
              <a:ext cx="1048407" cy="291662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Local DRAM</a:t>
              </a: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4674476" y="4150415"/>
              <a:ext cx="638503" cy="58332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schemeClr val="tx1"/>
                  </a:solidFill>
                </a:rPr>
                <a:t>CPU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 flipH="1">
              <a:off x="5564534" y="2852579"/>
              <a:ext cx="72332" cy="295066"/>
              <a:chOff x="6074185" y="1665368"/>
              <a:chExt cx="313611" cy="1279331"/>
            </a:xfrm>
          </p:grpSpPr>
          <p:sp>
            <p:nvSpPr>
              <p:cNvPr id="23" name="Oval 22"/>
              <p:cNvSpPr/>
              <p:nvPr/>
            </p:nvSpPr>
            <p:spPr bwMode="ltGray">
              <a:xfrm>
                <a:off x="6074187" y="1665368"/>
                <a:ext cx="313609" cy="31360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/>
              </a:p>
            </p:txBody>
          </p:sp>
          <p:sp>
            <p:nvSpPr>
              <p:cNvPr id="24" name="Oval 23"/>
              <p:cNvSpPr/>
              <p:nvPr/>
            </p:nvSpPr>
            <p:spPr bwMode="ltGray">
              <a:xfrm>
                <a:off x="6074186" y="2148229"/>
                <a:ext cx="313609" cy="31360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/>
              </a:p>
            </p:txBody>
          </p:sp>
          <p:sp>
            <p:nvSpPr>
              <p:cNvPr id="25" name="Oval 24"/>
              <p:cNvSpPr/>
              <p:nvPr/>
            </p:nvSpPr>
            <p:spPr bwMode="ltGray">
              <a:xfrm>
                <a:off x="6074185" y="2631090"/>
                <a:ext cx="313609" cy="31360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US" dirty="0" err="1"/>
              </a:p>
            </p:txBody>
          </p:sp>
        </p:grpSp>
      </p:grpSp>
      <p:sp>
        <p:nvSpPr>
          <p:cNvPr id="56" name="Rectangle 55"/>
          <p:cNvSpPr/>
          <p:nvPr/>
        </p:nvSpPr>
        <p:spPr bwMode="ltGray">
          <a:xfrm>
            <a:off x="2293021" y="1772885"/>
            <a:ext cx="1048407" cy="25997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57" name="Rectangle 56"/>
          <p:cNvSpPr/>
          <p:nvPr/>
        </p:nvSpPr>
        <p:spPr bwMode="ltGray">
          <a:xfrm>
            <a:off x="2293020" y="2438452"/>
            <a:ext cx="1048407" cy="2654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40" name="Rectangle 39"/>
          <p:cNvSpPr/>
          <p:nvPr/>
        </p:nvSpPr>
        <p:spPr bwMode="ltGray">
          <a:xfrm>
            <a:off x="1646635" y="1436693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42" name="Rectangle 41"/>
          <p:cNvSpPr/>
          <p:nvPr/>
        </p:nvSpPr>
        <p:spPr bwMode="ltGray">
          <a:xfrm>
            <a:off x="1638752" y="2107754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58" name="Rectangle 57"/>
          <p:cNvSpPr/>
          <p:nvPr/>
        </p:nvSpPr>
        <p:spPr bwMode="ltGray">
          <a:xfrm>
            <a:off x="2293021" y="3477597"/>
            <a:ext cx="1048407" cy="27491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59" name="Rectangle 58"/>
          <p:cNvSpPr/>
          <p:nvPr/>
        </p:nvSpPr>
        <p:spPr bwMode="ltGray">
          <a:xfrm>
            <a:off x="2285138" y="4148658"/>
            <a:ext cx="1048407" cy="2694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60" name="Rectangle 59"/>
          <p:cNvSpPr/>
          <p:nvPr/>
        </p:nvSpPr>
        <p:spPr bwMode="ltGray">
          <a:xfrm>
            <a:off x="2300904" y="3813789"/>
            <a:ext cx="1048407" cy="25997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61" name="Rectangle 60"/>
          <p:cNvSpPr/>
          <p:nvPr/>
        </p:nvSpPr>
        <p:spPr bwMode="ltGray">
          <a:xfrm>
            <a:off x="2300903" y="4479356"/>
            <a:ext cx="1048407" cy="2654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62" name="Rectangle 61"/>
          <p:cNvSpPr/>
          <p:nvPr/>
        </p:nvSpPr>
        <p:spPr bwMode="ltGray">
          <a:xfrm>
            <a:off x="1654518" y="3477597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3" name="Rectangle 62"/>
          <p:cNvSpPr/>
          <p:nvPr/>
        </p:nvSpPr>
        <p:spPr bwMode="ltGray">
          <a:xfrm>
            <a:off x="1646635" y="4148658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4" name="Rectangle 63"/>
          <p:cNvSpPr/>
          <p:nvPr/>
        </p:nvSpPr>
        <p:spPr bwMode="ltGray">
          <a:xfrm rot="16200000">
            <a:off x="6819849" y="2867061"/>
            <a:ext cx="3559775" cy="29560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Network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8755420" y="2026875"/>
            <a:ext cx="1696092" cy="0"/>
          </a:xfrm>
          <a:prstGeom prst="line">
            <a:avLst/>
          </a:prstGeom>
          <a:ln w="28575">
            <a:solidFill>
              <a:srgbClr val="2AD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747537" y="4096612"/>
            <a:ext cx="1500775" cy="0"/>
          </a:xfrm>
          <a:prstGeom prst="line">
            <a:avLst/>
          </a:prstGeom>
          <a:ln w="28575">
            <a:solidFill>
              <a:srgbClr val="2AD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 bwMode="ltGray">
          <a:xfrm>
            <a:off x="9531114" y="1805772"/>
            <a:ext cx="1048407" cy="27491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75" name="Rectangle 74"/>
          <p:cNvSpPr/>
          <p:nvPr/>
        </p:nvSpPr>
        <p:spPr bwMode="ltGray">
          <a:xfrm>
            <a:off x="9538997" y="2141964"/>
            <a:ext cx="1048407" cy="25997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77" name="Rectangle 76"/>
          <p:cNvSpPr/>
          <p:nvPr/>
        </p:nvSpPr>
        <p:spPr bwMode="ltGray">
          <a:xfrm>
            <a:off x="8892611" y="1805772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80" name="Rectangle 79"/>
          <p:cNvSpPr/>
          <p:nvPr/>
        </p:nvSpPr>
        <p:spPr bwMode="ltGray">
          <a:xfrm>
            <a:off x="9531114" y="3714522"/>
            <a:ext cx="1048407" cy="2694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82" name="Rectangle 81"/>
          <p:cNvSpPr/>
          <p:nvPr/>
        </p:nvSpPr>
        <p:spPr bwMode="ltGray">
          <a:xfrm>
            <a:off x="9546879" y="4045220"/>
            <a:ext cx="1048407" cy="2654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84" name="Rectangle 83"/>
          <p:cNvSpPr/>
          <p:nvPr/>
        </p:nvSpPr>
        <p:spPr bwMode="ltGray">
          <a:xfrm>
            <a:off x="8892611" y="3714522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85" name="Rectangle 84"/>
          <p:cNvSpPr/>
          <p:nvPr/>
        </p:nvSpPr>
        <p:spPr bwMode="ltGray">
          <a:xfrm rot="16200000">
            <a:off x="8534668" y="2847630"/>
            <a:ext cx="1293979" cy="416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Coherent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Interconnect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715235" y="5210814"/>
            <a:ext cx="914400" cy="2255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Shared Something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35200" y="5212735"/>
            <a:ext cx="914400" cy="2402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Shared Nothing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211862" y="5201395"/>
            <a:ext cx="914400" cy="2090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Shared Everything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1150024" y="5066301"/>
            <a:ext cx="24402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3584190" y="5066301"/>
            <a:ext cx="48062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90467" y="5066301"/>
            <a:ext cx="24402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ltGray">
          <a:xfrm>
            <a:off x="609441" y="905922"/>
            <a:ext cx="3276759" cy="46228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1" name="Rectangle 70"/>
          <p:cNvSpPr/>
          <p:nvPr/>
        </p:nvSpPr>
        <p:spPr bwMode="ltGray">
          <a:xfrm>
            <a:off x="8277141" y="926666"/>
            <a:ext cx="3276759" cy="46228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" name="TextBox 4"/>
          <p:cNvSpPr txBox="1"/>
          <p:nvPr/>
        </p:nvSpPr>
        <p:spPr>
          <a:xfrm>
            <a:off x="2836333" y="5755719"/>
            <a:ext cx="5919087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/>
              <a:t>Large collections of servers with large pools of fabric-attached memory enable new workloads</a:t>
            </a:r>
          </a:p>
        </p:txBody>
      </p:sp>
    </p:spTree>
    <p:extLst>
      <p:ext uri="{BB962C8B-B14F-4D97-AF65-F5344CB8AC3E}">
        <p14:creationId xmlns:p14="http://schemas.microsoft.com/office/powerpoint/2010/main" val="87979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7"/>
          </p:nvPr>
        </p:nvSpPr>
        <p:spPr>
          <a:xfrm>
            <a:off x="491067" y="1549400"/>
            <a:ext cx="6443133" cy="45719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Lead with the customer’s problem. </a:t>
            </a:r>
          </a:p>
          <a:p>
            <a:r>
              <a:rPr lang="en-US" dirty="0">
                <a:solidFill>
                  <a:srgbClr val="FF0000"/>
                </a:solidFill>
              </a:rPr>
              <a:t>What Threat hunting does for the customer</a:t>
            </a:r>
          </a:p>
          <a:p>
            <a:r>
              <a:rPr lang="en-US" dirty="0">
                <a:solidFill>
                  <a:srgbClr val="FF0000"/>
                </a:solidFill>
              </a:rPr>
              <a:t>What are the challenges</a:t>
            </a:r>
          </a:p>
          <a:p>
            <a:r>
              <a:rPr lang="en-US" dirty="0">
                <a:solidFill>
                  <a:srgbClr val="FF0000"/>
                </a:solidFill>
              </a:rPr>
              <a:t>The opportunity &amp; gap</a:t>
            </a:r>
          </a:p>
          <a:p>
            <a:r>
              <a:rPr lang="en-US" dirty="0">
                <a:solidFill>
                  <a:srgbClr val="FF0000"/>
                </a:solidFill>
              </a:rPr>
              <a:t>Joint development proposal</a:t>
            </a:r>
          </a:p>
          <a:p>
            <a:r>
              <a:rPr lang="en-US" dirty="0"/>
              <a:t>HPE is exploring new solutions enabled by Memory Driven Computing (MDC)</a:t>
            </a:r>
          </a:p>
          <a:p>
            <a:r>
              <a:rPr lang="en-US" dirty="0"/>
              <a:t>MDC will create clusters of servers with a large pool of fabric attached memory</a:t>
            </a:r>
          </a:p>
          <a:p>
            <a:r>
              <a:rPr lang="en-US" dirty="0"/>
              <a:t>This will enable classes of work that are difficult on todays architectures</a:t>
            </a:r>
          </a:p>
          <a:p>
            <a:r>
              <a:rPr lang="en-US" dirty="0"/>
              <a:t>We have identified an unique capability for network threat detection which could be delivered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22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535277" y="2197817"/>
            <a:ext cx="1506190" cy="2810936"/>
            <a:chOff x="7688610" y="2011551"/>
            <a:chExt cx="2246585" cy="2810936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688610" y="2011551"/>
              <a:ext cx="2246585" cy="0"/>
            </a:xfrm>
            <a:prstGeom prst="line">
              <a:avLst/>
            </a:prstGeom>
            <a:ln w="28575">
              <a:solidFill>
                <a:srgbClr val="2AD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688610" y="2714285"/>
              <a:ext cx="2246585" cy="0"/>
            </a:xfrm>
            <a:prstGeom prst="line">
              <a:avLst/>
            </a:prstGeom>
            <a:ln w="28575">
              <a:solidFill>
                <a:srgbClr val="2AD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688610" y="3417019"/>
              <a:ext cx="2246585" cy="0"/>
            </a:xfrm>
            <a:prstGeom prst="line">
              <a:avLst/>
            </a:prstGeom>
            <a:ln w="28575">
              <a:solidFill>
                <a:srgbClr val="2AD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688610" y="4119753"/>
              <a:ext cx="2246585" cy="0"/>
            </a:xfrm>
            <a:prstGeom prst="line">
              <a:avLst/>
            </a:prstGeom>
            <a:ln w="28575">
              <a:solidFill>
                <a:srgbClr val="2AD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688610" y="4822487"/>
              <a:ext cx="2246585" cy="0"/>
            </a:xfrm>
            <a:prstGeom prst="line">
              <a:avLst/>
            </a:prstGeom>
            <a:ln w="28575">
              <a:solidFill>
                <a:srgbClr val="2AD2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 bwMode="ltGray">
          <a:xfrm rot="16200000">
            <a:off x="8640237" y="3235434"/>
            <a:ext cx="3394257" cy="72725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Fabric Attached Memory</a:t>
            </a:r>
          </a:p>
        </p:txBody>
      </p:sp>
      <p:sp>
        <p:nvSpPr>
          <p:cNvPr id="7" name="Rectangle 6"/>
          <p:cNvSpPr/>
          <p:nvPr/>
        </p:nvSpPr>
        <p:spPr bwMode="ltGray">
          <a:xfrm>
            <a:off x="8365942" y="1901933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8" name="Rectangle 7"/>
          <p:cNvSpPr/>
          <p:nvPr/>
        </p:nvSpPr>
        <p:spPr bwMode="ltGray">
          <a:xfrm>
            <a:off x="8365942" y="2604666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9" name="Rectangle 8"/>
          <p:cNvSpPr/>
          <p:nvPr/>
        </p:nvSpPr>
        <p:spPr bwMode="ltGray">
          <a:xfrm>
            <a:off x="8365942" y="3307399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8365942" y="4010132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11" name="Rectangle 10"/>
          <p:cNvSpPr/>
          <p:nvPr/>
        </p:nvSpPr>
        <p:spPr bwMode="ltGray">
          <a:xfrm>
            <a:off x="8365942" y="4712865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2DEDBB-7CED-7144-AF98-13D1CE7DF899}"/>
              </a:ext>
            </a:extLst>
          </p:cNvPr>
          <p:cNvSpPr txBox="1"/>
          <p:nvPr/>
        </p:nvSpPr>
        <p:spPr>
          <a:xfrm>
            <a:off x="7649737" y="1014761"/>
            <a:ext cx="3568389" cy="4762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Need a graphic which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includes MDC, graph analytics &amp; ML</a:t>
            </a:r>
          </a:p>
        </p:txBody>
      </p:sp>
    </p:spTree>
    <p:extLst>
      <p:ext uri="{BB962C8B-B14F-4D97-AF65-F5344CB8AC3E}">
        <p14:creationId xmlns:p14="http://schemas.microsoft.com/office/powerpoint/2010/main" val="1082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1353959" cy="852364"/>
          </a:xfrm>
        </p:spPr>
        <p:txBody>
          <a:bodyPr/>
          <a:lstStyle/>
          <a:p>
            <a:r>
              <a:rPr lang="en-US" dirty="0"/>
              <a:t>Scaled-up results with HPE SDFX 16-skt 6154 18 core processors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500" y="3789363"/>
            <a:ext cx="4254500" cy="2306637"/>
          </a:xfr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152" y="1124745"/>
            <a:ext cx="4248472" cy="24378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68" y="1124744"/>
            <a:ext cx="6483182" cy="49719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FE34FD-7607-754F-95B6-058EEABC6B1B}"/>
              </a:ext>
            </a:extLst>
          </p:cNvPr>
          <p:cNvSpPr txBox="1"/>
          <p:nvPr/>
        </p:nvSpPr>
        <p:spPr>
          <a:xfrm>
            <a:off x="3853959" y="652534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Preliminary Results </a:t>
            </a:r>
            <a:r>
              <a:rPr lang="mr-IN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rgbClr val="FF0000"/>
                </a:solidFill>
              </a:rPr>
              <a:t> HPE Confidential - NDA Required</a:t>
            </a:r>
          </a:p>
        </p:txBody>
      </p:sp>
      <p:sp>
        <p:nvSpPr>
          <p:cNvPr id="6" name="Explosion 1 5"/>
          <p:cNvSpPr/>
          <p:nvPr/>
        </p:nvSpPr>
        <p:spPr bwMode="ltGray">
          <a:xfrm>
            <a:off x="4223792" y="2780928"/>
            <a:ext cx="2664296" cy="1584176"/>
          </a:xfrm>
          <a:prstGeom prst="irregularSeal1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b="1" i="1" dirty="0"/>
              <a:t>10x improvement</a:t>
            </a:r>
          </a:p>
        </p:txBody>
      </p:sp>
    </p:spTree>
    <p:extLst>
      <p:ext uri="{BB962C8B-B14F-4D97-AF65-F5344CB8AC3E}">
        <p14:creationId xmlns:p14="http://schemas.microsoft.com/office/powerpoint/2010/main" val="383887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Security Threats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11422062" cy="507779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ctr"/>
            <a:r>
              <a:rPr lang="en-US" sz="2000" dirty="0"/>
              <a:t>Global enterprises are subject to 100’s of thousands of attacks per day</a:t>
            </a:r>
          </a:p>
          <a:p>
            <a:pPr fontAlgn="ctr"/>
            <a:r>
              <a:rPr lang="en-US" sz="2000" dirty="0"/>
              <a:t>Certain attack patterns (e.g. lateral movement) are seemingly impossible to detect (in time / at all).</a:t>
            </a:r>
          </a:p>
          <a:p>
            <a:pPr lvl="1" fontAlgn="ctr"/>
            <a:r>
              <a:rPr lang="en-US" sz="1800" dirty="0"/>
              <a:t>“We spend our lives trying to find it” – </a:t>
            </a:r>
            <a:r>
              <a:rPr lang="en-US" sz="1800" i="1" dirty="0"/>
              <a:t>Global Enterprise CISO</a:t>
            </a:r>
          </a:p>
          <a:p>
            <a:pPr fontAlgn="ctr"/>
            <a:r>
              <a:rPr lang="en-US" sz="2000" dirty="0"/>
              <a:t>90%+ of red teams operate undetected inside global networks for weeks / months *</a:t>
            </a: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5892502" y="3307423"/>
            <a:ext cx="5797928" cy="4993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solidFill>
                  <a:schemeClr val="tx1"/>
                </a:solidFill>
                <a:latin typeface="MetricHPE Black" panose="020B0A03030202060203" pitchFamily="34" charset="0"/>
                <a:ea typeface="+mj-ea"/>
                <a:cs typeface="+mj-cs"/>
              </a:defRPr>
            </a:lvl1pPr>
          </a:lstStyle>
          <a:p>
            <a:r>
              <a:rPr lang="en-US" sz="2000" i="1" dirty="0">
                <a:latin typeface="MetricHPE" panose="020B0503030202060203" pitchFamily="34" charset="0"/>
              </a:rPr>
              <a:t>“The Financial Services Sector represents a vital component of our nation's critical infrastructure… an increase in the number and sophistication of cyberattacks demonstrate the wide range of potential risks facing the sector.”  </a:t>
            </a:r>
          </a:p>
          <a:p>
            <a:r>
              <a:rPr lang="en-US" sz="2000" i="1" dirty="0">
                <a:latin typeface="MetricHPE" panose="020B0503030202060203" pitchFamily="34" charset="0"/>
              </a:rPr>
              <a:t>- </a:t>
            </a:r>
            <a:r>
              <a:rPr lang="en-US" sz="2000" b="1" i="1" dirty="0">
                <a:latin typeface="MetricHPE" panose="020B0503030202060203" pitchFamily="34" charset="0"/>
              </a:rPr>
              <a:t>US Homeland security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2" y="3307423"/>
            <a:ext cx="4393236" cy="24711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2741" y="6096000"/>
            <a:ext cx="3639522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* According to global FSI CISOs</a:t>
            </a:r>
          </a:p>
        </p:txBody>
      </p:sp>
    </p:spTree>
    <p:extLst>
      <p:ext uri="{BB962C8B-B14F-4D97-AF65-F5344CB8AC3E}">
        <p14:creationId xmlns:p14="http://schemas.microsoft.com/office/powerpoint/2010/main" val="13572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" y="0"/>
            <a:ext cx="12177092" cy="7379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FSI Sector Includes the Largest, Richest Attack Surfaces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63552" y="213285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300x greater </a:t>
            </a:r>
            <a:r>
              <a:rPr lang="en-US" b="1" baseline="30000" dirty="0">
                <a:solidFill>
                  <a:schemeClr val="bg1"/>
                </a:solidFill>
              </a:rPr>
              <a:t>1</a:t>
            </a:r>
            <a:endParaRPr lang="en-US" sz="2800" b="1" baseline="300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Frequency of incidents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6894" y="508518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1 -5 Days </a:t>
            </a:r>
            <a:r>
              <a:rPr lang="en-US" sz="2800" b="1" baseline="30000" dirty="0">
                <a:solidFill>
                  <a:schemeClr val="bg1"/>
                </a:solidFill>
              </a:rPr>
              <a:t>4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Time to execute full scan for known threats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36360" y="213285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$336 </a:t>
            </a:r>
            <a:r>
              <a:rPr lang="en-US" sz="2800" b="1" baseline="30000" dirty="0">
                <a:solidFill>
                  <a:schemeClr val="bg1"/>
                </a:solidFill>
              </a:rPr>
              <a:t>2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Cost per record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296616" y="2590056"/>
            <a:ext cx="2448272" cy="0"/>
          </a:xfrm>
          <a:prstGeom prst="line">
            <a:avLst/>
          </a:prstGeom>
          <a:ln w="190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569424" y="2590056"/>
            <a:ext cx="2448272" cy="0"/>
          </a:xfrm>
          <a:prstGeom prst="line">
            <a:avLst/>
          </a:prstGeom>
          <a:ln w="190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59958" y="5542384"/>
            <a:ext cx="2448272" cy="0"/>
          </a:xfrm>
          <a:prstGeom prst="line">
            <a:avLst/>
          </a:prstGeom>
          <a:ln w="190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77466" y="508518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</a:rPr>
              <a:t>28% </a:t>
            </a:r>
            <a:r>
              <a:rPr lang="en-US" sz="2800" b="1" baseline="30000" dirty="0">
                <a:solidFill>
                  <a:schemeClr val="bg1"/>
                </a:solidFill>
              </a:rPr>
              <a:t>3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Customers left their bank as a result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310530" y="5542384"/>
            <a:ext cx="2448272" cy="0"/>
          </a:xfrm>
          <a:prstGeom prst="line">
            <a:avLst/>
          </a:prstGeom>
          <a:ln w="19050">
            <a:solidFill>
              <a:srgbClr val="01A9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37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organizations address this today?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26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graph analytics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27</a:t>
            </a:fld>
            <a:endParaRPr lang="en-US" dirty="0">
              <a:solidFill>
                <a:srgbClr val="5F7A76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5789228" y="1341490"/>
            <a:ext cx="1" cy="4843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34692" y="3704095"/>
            <a:ext cx="109650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609441" y="1111664"/>
            <a:ext cx="3003851" cy="33261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Connectivity Analysis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906918" y="1115069"/>
            <a:ext cx="2151449" cy="2928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Community Detection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5902267" y="3806916"/>
            <a:ext cx="1408913" cy="2781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Path Analysis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733789" y="3812078"/>
            <a:ext cx="2768755" cy="3606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Centrality/Importance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789" y="4367792"/>
            <a:ext cx="2563952" cy="15817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Identify the most central entities in the graph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Examples: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Influencer marketing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Page rank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23358" y="1541421"/>
            <a:ext cx="2563952" cy="15817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Find and compare connectivity across graphs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Examples: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Find weaknesses in a power grid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Search for linkages between communities of people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906917" y="1541421"/>
            <a:ext cx="2848377" cy="15817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Find and compare connectivity across graphs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Examples: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Determine clusters of interacting people in social media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Identifying disease modules from networks of proteins/genes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898648" y="4343988"/>
            <a:ext cx="2732015" cy="15817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Identify paths between 2 nodes in a graph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Examples: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Logistics route optimization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Determining health risk factors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4098" name="Picture 2" descr="Centrality/Import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744" y="4258082"/>
            <a:ext cx="1742169" cy="17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mmunity Det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239" y="1371600"/>
            <a:ext cx="2024833" cy="20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athfinding &amp; Sear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331" y="4248796"/>
            <a:ext cx="1633549" cy="163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mbedding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16" y="1541421"/>
            <a:ext cx="1747840" cy="174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84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Security Threat Hunting Accelerator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28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7475838" y="4287795"/>
            <a:ext cx="2669059" cy="1594021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/>
              <a:t>Scale-up Memory-Driven Computing</a:t>
            </a:r>
          </a:p>
        </p:txBody>
      </p:sp>
      <p:sp>
        <p:nvSpPr>
          <p:cNvPr id="8" name="Rectangle 7"/>
          <p:cNvSpPr/>
          <p:nvPr/>
        </p:nvSpPr>
        <p:spPr bwMode="ltGray">
          <a:xfrm>
            <a:off x="7475838" y="2549611"/>
            <a:ext cx="1161536" cy="1594021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/>
              <a:t>Machine Learning </a:t>
            </a:r>
          </a:p>
        </p:txBody>
      </p:sp>
      <p:sp>
        <p:nvSpPr>
          <p:cNvPr id="9" name="Rectangle 8"/>
          <p:cNvSpPr/>
          <p:nvPr/>
        </p:nvSpPr>
        <p:spPr bwMode="ltGray">
          <a:xfrm>
            <a:off x="8983361" y="2549610"/>
            <a:ext cx="1161536" cy="1594021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/>
              <a:t>In-memory Graph Analytics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1470455" y="2549610"/>
            <a:ext cx="2730843" cy="3332206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/>
              <a:t>Existing SIEM / Data Lake</a:t>
            </a:r>
          </a:p>
        </p:txBody>
      </p:sp>
      <p:sp>
        <p:nvSpPr>
          <p:cNvPr id="11" name="Right Arrow 10"/>
          <p:cNvSpPr/>
          <p:nvPr/>
        </p:nvSpPr>
        <p:spPr bwMode="ltGray">
          <a:xfrm>
            <a:off x="4584357" y="3781168"/>
            <a:ext cx="2261286" cy="1303637"/>
          </a:xfrm>
          <a:prstGeom prst="rightArrow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/>
              <a:t>Fast ingest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28705" y="202650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Anomaly Detection	Pattern Matching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Unknown Threats	Known Threats</a:t>
            </a:r>
          </a:p>
        </p:txBody>
      </p:sp>
      <p:sp>
        <p:nvSpPr>
          <p:cNvPr id="13" name="Rectangle 12"/>
          <p:cNvSpPr/>
          <p:nvPr/>
        </p:nvSpPr>
        <p:spPr bwMode="ltGray">
          <a:xfrm>
            <a:off x="6932140" y="1556951"/>
            <a:ext cx="3756454" cy="4873917"/>
          </a:xfrm>
          <a:prstGeom prst="rect">
            <a:avLst/>
          </a:prstGeom>
          <a:noFill/>
          <a:ln w="38100">
            <a:solidFill>
              <a:srgbClr val="00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9866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ltGray">
          <a:xfrm>
            <a:off x="8806657" y="1234973"/>
            <a:ext cx="2120462" cy="35597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</a:rPr>
              <a:t>Physical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Driven Computing in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29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ltGray">
          <a:xfrm rot="16200000">
            <a:off x="-482063" y="2860204"/>
            <a:ext cx="3559775" cy="29560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Network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1453508" y="2020018"/>
            <a:ext cx="1696092" cy="0"/>
          </a:xfrm>
          <a:prstGeom prst="line">
            <a:avLst/>
          </a:prstGeom>
          <a:ln w="28575">
            <a:solidFill>
              <a:srgbClr val="2AD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445625" y="4089755"/>
            <a:ext cx="1500775" cy="0"/>
          </a:xfrm>
          <a:prstGeom prst="line">
            <a:avLst/>
          </a:prstGeom>
          <a:ln w="28575">
            <a:solidFill>
              <a:srgbClr val="2AD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 bwMode="ltGray">
          <a:xfrm>
            <a:off x="1504745" y="1228117"/>
            <a:ext cx="2120462" cy="15171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</a:rPr>
              <a:t>Physical Server</a:t>
            </a:r>
          </a:p>
        </p:txBody>
      </p:sp>
      <p:sp>
        <p:nvSpPr>
          <p:cNvPr id="39" name="Rectangle 38"/>
          <p:cNvSpPr/>
          <p:nvPr/>
        </p:nvSpPr>
        <p:spPr bwMode="ltGray">
          <a:xfrm>
            <a:off x="2285138" y="1436693"/>
            <a:ext cx="1048407" cy="27491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41" name="Rectangle 40"/>
          <p:cNvSpPr/>
          <p:nvPr/>
        </p:nvSpPr>
        <p:spPr bwMode="ltGray">
          <a:xfrm>
            <a:off x="2277255" y="2107754"/>
            <a:ext cx="1048407" cy="2694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43" name="Rectangle 42"/>
          <p:cNvSpPr/>
          <p:nvPr/>
        </p:nvSpPr>
        <p:spPr bwMode="ltGray">
          <a:xfrm>
            <a:off x="1512628" y="3254994"/>
            <a:ext cx="2120462" cy="153289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</a:rPr>
              <a:t>Physical Server</a:t>
            </a:r>
          </a:p>
        </p:txBody>
      </p:sp>
      <p:grpSp>
        <p:nvGrpSpPr>
          <p:cNvPr id="48" name="Group 47"/>
          <p:cNvGrpSpPr/>
          <p:nvPr/>
        </p:nvGrpSpPr>
        <p:grpSpPr>
          <a:xfrm flipH="1">
            <a:off x="2536693" y="2852579"/>
            <a:ext cx="72332" cy="295066"/>
            <a:chOff x="6074185" y="1665368"/>
            <a:chExt cx="313611" cy="1279331"/>
          </a:xfrm>
        </p:grpSpPr>
        <p:sp>
          <p:nvSpPr>
            <p:cNvPr id="49" name="Oval 48"/>
            <p:cNvSpPr/>
            <p:nvPr/>
          </p:nvSpPr>
          <p:spPr bwMode="ltGray">
            <a:xfrm>
              <a:off x="6074187" y="1665368"/>
              <a:ext cx="313609" cy="3136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50" name="Oval 49"/>
            <p:cNvSpPr/>
            <p:nvPr/>
          </p:nvSpPr>
          <p:spPr bwMode="ltGray">
            <a:xfrm>
              <a:off x="6074186" y="2148229"/>
              <a:ext cx="313609" cy="3136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51" name="Oval 50"/>
            <p:cNvSpPr/>
            <p:nvPr/>
          </p:nvSpPr>
          <p:spPr bwMode="ltGray">
            <a:xfrm>
              <a:off x="6074185" y="2631090"/>
              <a:ext cx="313609" cy="31360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</p:grpSp>
      <p:sp>
        <p:nvSpPr>
          <p:cNvPr id="56" name="Rectangle 55"/>
          <p:cNvSpPr/>
          <p:nvPr/>
        </p:nvSpPr>
        <p:spPr bwMode="ltGray">
          <a:xfrm>
            <a:off x="2293021" y="1772885"/>
            <a:ext cx="1048407" cy="25997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57" name="Rectangle 56"/>
          <p:cNvSpPr/>
          <p:nvPr/>
        </p:nvSpPr>
        <p:spPr bwMode="ltGray">
          <a:xfrm>
            <a:off x="2293020" y="2438452"/>
            <a:ext cx="1048407" cy="2654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40" name="Rectangle 39"/>
          <p:cNvSpPr/>
          <p:nvPr/>
        </p:nvSpPr>
        <p:spPr bwMode="ltGray">
          <a:xfrm>
            <a:off x="1646635" y="1436693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42" name="Rectangle 41"/>
          <p:cNvSpPr/>
          <p:nvPr/>
        </p:nvSpPr>
        <p:spPr bwMode="ltGray">
          <a:xfrm>
            <a:off x="1638752" y="2107754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58" name="Rectangle 57"/>
          <p:cNvSpPr/>
          <p:nvPr/>
        </p:nvSpPr>
        <p:spPr bwMode="ltGray">
          <a:xfrm>
            <a:off x="2293021" y="3477597"/>
            <a:ext cx="1048407" cy="27491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59" name="Rectangle 58"/>
          <p:cNvSpPr/>
          <p:nvPr/>
        </p:nvSpPr>
        <p:spPr bwMode="ltGray">
          <a:xfrm>
            <a:off x="2285138" y="4148658"/>
            <a:ext cx="1048407" cy="2694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60" name="Rectangle 59"/>
          <p:cNvSpPr/>
          <p:nvPr/>
        </p:nvSpPr>
        <p:spPr bwMode="ltGray">
          <a:xfrm>
            <a:off x="2300904" y="3813789"/>
            <a:ext cx="1048407" cy="25997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61" name="Rectangle 60"/>
          <p:cNvSpPr/>
          <p:nvPr/>
        </p:nvSpPr>
        <p:spPr bwMode="ltGray">
          <a:xfrm>
            <a:off x="2300903" y="4479356"/>
            <a:ext cx="1048407" cy="2654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62" name="Rectangle 61"/>
          <p:cNvSpPr/>
          <p:nvPr/>
        </p:nvSpPr>
        <p:spPr bwMode="ltGray">
          <a:xfrm>
            <a:off x="1654518" y="3477597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3" name="Rectangle 62"/>
          <p:cNvSpPr/>
          <p:nvPr/>
        </p:nvSpPr>
        <p:spPr bwMode="ltGray">
          <a:xfrm>
            <a:off x="1646635" y="4148658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64" name="Rectangle 63"/>
          <p:cNvSpPr/>
          <p:nvPr/>
        </p:nvSpPr>
        <p:spPr bwMode="ltGray">
          <a:xfrm rot="16200000">
            <a:off x="6819849" y="2867061"/>
            <a:ext cx="3559775" cy="29560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Network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8755420" y="2026875"/>
            <a:ext cx="1696092" cy="0"/>
          </a:xfrm>
          <a:prstGeom prst="line">
            <a:avLst/>
          </a:prstGeom>
          <a:ln w="28575">
            <a:solidFill>
              <a:srgbClr val="2AD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747537" y="4096612"/>
            <a:ext cx="1500775" cy="0"/>
          </a:xfrm>
          <a:prstGeom prst="line">
            <a:avLst/>
          </a:prstGeom>
          <a:ln w="28575">
            <a:solidFill>
              <a:srgbClr val="2AD2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 bwMode="ltGray">
          <a:xfrm>
            <a:off x="9531114" y="1805772"/>
            <a:ext cx="1048407" cy="27491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75" name="Rectangle 74"/>
          <p:cNvSpPr/>
          <p:nvPr/>
        </p:nvSpPr>
        <p:spPr bwMode="ltGray">
          <a:xfrm>
            <a:off x="9538997" y="2141964"/>
            <a:ext cx="1048407" cy="259978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77" name="Rectangle 76"/>
          <p:cNvSpPr/>
          <p:nvPr/>
        </p:nvSpPr>
        <p:spPr bwMode="ltGray">
          <a:xfrm>
            <a:off x="8892611" y="1805772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80" name="Rectangle 79"/>
          <p:cNvSpPr/>
          <p:nvPr/>
        </p:nvSpPr>
        <p:spPr bwMode="ltGray">
          <a:xfrm>
            <a:off x="9531114" y="3714522"/>
            <a:ext cx="1048407" cy="2694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DRAM</a:t>
            </a:r>
          </a:p>
        </p:txBody>
      </p:sp>
      <p:sp>
        <p:nvSpPr>
          <p:cNvPr id="82" name="Rectangle 81"/>
          <p:cNvSpPr/>
          <p:nvPr/>
        </p:nvSpPr>
        <p:spPr bwMode="ltGray">
          <a:xfrm>
            <a:off x="9546879" y="4045220"/>
            <a:ext cx="1048407" cy="26547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Local NVM</a:t>
            </a:r>
          </a:p>
        </p:txBody>
      </p:sp>
      <p:sp>
        <p:nvSpPr>
          <p:cNvPr id="84" name="Rectangle 83"/>
          <p:cNvSpPr/>
          <p:nvPr/>
        </p:nvSpPr>
        <p:spPr bwMode="ltGray">
          <a:xfrm>
            <a:off x="8892611" y="3714522"/>
            <a:ext cx="638503" cy="58332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85" name="Rectangle 84"/>
          <p:cNvSpPr/>
          <p:nvPr/>
        </p:nvSpPr>
        <p:spPr bwMode="ltGray">
          <a:xfrm rot="16200000">
            <a:off x="8534668" y="2847630"/>
            <a:ext cx="1293979" cy="416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Coherent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tx1"/>
                </a:solidFill>
              </a:rPr>
              <a:t>Interconnect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35200" y="5212735"/>
            <a:ext cx="914400" cy="2402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Shared Nothing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211862" y="5201395"/>
            <a:ext cx="914400" cy="2090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dirty="0"/>
              <a:t>Shared Everything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1150024" y="5066301"/>
            <a:ext cx="24402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90467" y="5066301"/>
            <a:ext cx="244026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89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8020"/>
            <a:ext cx="10969943" cy="391212"/>
          </a:xfrm>
        </p:spPr>
        <p:txBody>
          <a:bodyPr/>
          <a:lstStyle/>
          <a:p>
            <a:r>
              <a:rPr lang="en-US" dirty="0"/>
              <a:t>How Long Does it Take to Scan for Known Threats?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3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78394"/>
            <a:ext cx="11427995" cy="56156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AD31BB-4959-DA47-90A5-13B97AAAFD27}"/>
              </a:ext>
            </a:extLst>
          </p:cNvPr>
          <p:cNvSpPr txBox="1"/>
          <p:nvPr/>
        </p:nvSpPr>
        <p:spPr>
          <a:xfrm>
            <a:off x="4747972" y="6282069"/>
            <a:ext cx="3679634" cy="3368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MITRE ATT&amp;CK Matrix</a:t>
            </a:r>
          </a:p>
        </p:txBody>
      </p:sp>
    </p:spTree>
    <p:extLst>
      <p:ext uri="{BB962C8B-B14F-4D97-AF65-F5344CB8AC3E}">
        <p14:creationId xmlns:p14="http://schemas.microsoft.com/office/powerpoint/2010/main" val="30521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0" y="0"/>
            <a:ext cx="10969943" cy="411480"/>
          </a:xfrm>
        </p:spPr>
        <p:txBody>
          <a:bodyPr/>
          <a:lstStyle/>
          <a:p>
            <a:r>
              <a:rPr lang="en-US" dirty="0"/>
              <a:t>Temporal Triangle Benchmark</a:t>
            </a:r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872162" y="6598782"/>
            <a:ext cx="4025198" cy="210312"/>
          </a:xfrm>
        </p:spPr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16F8AB-BCEA-4347-8BA6-BE776009BC89}" type="slidenum">
              <a:rPr lang="en-GB" smtClean="0">
                <a:solidFill>
                  <a:srgbClr val="5F7A76"/>
                </a:solidFill>
              </a:rPr>
              <a:pPr/>
              <a:t>30</a:t>
            </a:fld>
            <a:endParaRPr lang="en-GB" dirty="0">
              <a:solidFill>
                <a:srgbClr val="5F7A76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8F724BE-C679-CF48-BA08-7700A0FDD9F6}"/>
              </a:ext>
            </a:extLst>
          </p:cNvPr>
          <p:cNvGraphicFramePr>
            <a:graphicFrameLocks/>
          </p:cNvGraphicFramePr>
          <p:nvPr/>
        </p:nvGraphicFramePr>
        <p:xfrm>
          <a:off x="7137955" y="2003153"/>
          <a:ext cx="4936067" cy="3265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asted-image.tif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97" y="3003856"/>
            <a:ext cx="667474" cy="450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raph-(14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0000">
            <a:off x="512399" y="1844896"/>
            <a:ext cx="2561780" cy="274162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graph-(14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7335" y="3700163"/>
            <a:ext cx="2561780" cy="274162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graph-(14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291" y="1621562"/>
            <a:ext cx="2561780" cy="27416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5" name="graph-(14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100000">
            <a:off x="4246894" y="3700163"/>
            <a:ext cx="2561780" cy="274162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graph-(14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963505" y="495226"/>
            <a:ext cx="2561780" cy="274162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graph-(14)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202" y="4099500"/>
            <a:ext cx="2561780" cy="274162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5" name="Oval 24"/>
          <p:cNvSpPr/>
          <p:nvPr/>
        </p:nvSpPr>
        <p:spPr bwMode="ltGray">
          <a:xfrm>
            <a:off x="5773687" y="5602332"/>
            <a:ext cx="60168" cy="60168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26" name="Oval 25"/>
          <p:cNvSpPr/>
          <p:nvPr/>
        </p:nvSpPr>
        <p:spPr bwMode="ltGray">
          <a:xfrm>
            <a:off x="5495919" y="5586237"/>
            <a:ext cx="60168" cy="60168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27" name="Oval 26"/>
          <p:cNvSpPr/>
          <p:nvPr/>
        </p:nvSpPr>
        <p:spPr bwMode="ltGray">
          <a:xfrm>
            <a:off x="5650100" y="5454677"/>
            <a:ext cx="60168" cy="60168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29" name="Straight Connector 28"/>
          <p:cNvCxnSpPr>
            <a:endCxn id="25" idx="0"/>
          </p:cNvCxnSpPr>
          <p:nvPr/>
        </p:nvCxnSpPr>
        <p:spPr>
          <a:xfrm>
            <a:off x="5707351" y="5514845"/>
            <a:ext cx="96420" cy="87487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5" idx="2"/>
            <a:endCxn id="26" idx="5"/>
          </p:cNvCxnSpPr>
          <p:nvPr/>
        </p:nvCxnSpPr>
        <p:spPr>
          <a:xfrm flipH="1">
            <a:off x="5547276" y="5632416"/>
            <a:ext cx="226411" cy="5178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7" idx="3"/>
          </p:cNvCxnSpPr>
          <p:nvPr/>
        </p:nvCxnSpPr>
        <p:spPr>
          <a:xfrm flipV="1">
            <a:off x="5498836" y="5506034"/>
            <a:ext cx="160075" cy="116335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 bwMode="ltGray">
          <a:xfrm>
            <a:off x="2757505" y="4961435"/>
            <a:ext cx="60168" cy="60168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3" name="Oval 52"/>
          <p:cNvSpPr/>
          <p:nvPr/>
        </p:nvSpPr>
        <p:spPr bwMode="ltGray">
          <a:xfrm>
            <a:off x="1803418" y="4228360"/>
            <a:ext cx="60168" cy="60168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4" name="Oval 53"/>
          <p:cNvSpPr/>
          <p:nvPr/>
        </p:nvSpPr>
        <p:spPr bwMode="ltGray">
          <a:xfrm>
            <a:off x="2920450" y="3564264"/>
            <a:ext cx="60168" cy="60168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55" name="Straight Connector 54"/>
          <p:cNvCxnSpPr>
            <a:stCxn id="54" idx="3"/>
            <a:endCxn id="52" idx="0"/>
          </p:cNvCxnSpPr>
          <p:nvPr/>
        </p:nvCxnSpPr>
        <p:spPr>
          <a:xfrm flipH="1">
            <a:off x="2787589" y="3615621"/>
            <a:ext cx="141672" cy="1345814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2" idx="1"/>
            <a:endCxn id="53" idx="5"/>
          </p:cNvCxnSpPr>
          <p:nvPr/>
        </p:nvCxnSpPr>
        <p:spPr>
          <a:xfrm flipH="1" flipV="1">
            <a:off x="1854775" y="4279717"/>
            <a:ext cx="911541" cy="690529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7"/>
            <a:endCxn id="54" idx="3"/>
          </p:cNvCxnSpPr>
          <p:nvPr/>
        </p:nvCxnSpPr>
        <p:spPr>
          <a:xfrm flipV="1">
            <a:off x="1854775" y="3615621"/>
            <a:ext cx="1074486" cy="621550"/>
          </a:xfrm>
          <a:prstGeom prst="line">
            <a:avLst/>
          </a:prstGeom>
          <a:ln w="63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" name="Rectangular Callout 3072"/>
          <p:cNvSpPr/>
          <p:nvPr/>
        </p:nvSpPr>
        <p:spPr bwMode="ltGray">
          <a:xfrm>
            <a:off x="5207000" y="812800"/>
            <a:ext cx="1976407" cy="948267"/>
          </a:xfrm>
          <a:prstGeom prst="wedgeRectCallout">
            <a:avLst>
              <a:gd name="adj1" fmla="val -161512"/>
              <a:gd name="adj2" fmla="val 240689"/>
            </a:avLst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chemeClr val="tx1"/>
                </a:solidFill>
              </a:rPr>
              <a:t>Find all subgraphs where A connects to B then B connects to C then C connects to A within a given time window</a:t>
            </a:r>
          </a:p>
        </p:txBody>
      </p:sp>
    </p:spTree>
    <p:extLst>
      <p:ext uri="{BB962C8B-B14F-4D97-AF65-F5344CB8AC3E}">
        <p14:creationId xmlns:p14="http://schemas.microsoft.com/office/powerpoint/2010/main" val="17744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Bringing Big Data, Fast Data, AI and Memory Driven Computing together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HPE’s Elastic Platform for Analytics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31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751" y="2476372"/>
            <a:ext cx="459510" cy="13330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ltGray">
          <a:xfrm>
            <a:off x="905933" y="3996276"/>
            <a:ext cx="7264399" cy="198081"/>
          </a:xfrm>
          <a:prstGeom prst="rect">
            <a:avLst/>
          </a:prstGeom>
          <a:solidFill>
            <a:srgbClr val="878787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900" dirty="0">
                <a:solidFill>
                  <a:prstClr val="white"/>
                </a:solidFill>
              </a:rPr>
              <a:t>Network Block (High speed fabric – 100Gbs)</a:t>
            </a:r>
          </a:p>
        </p:txBody>
      </p:sp>
      <p:sp>
        <p:nvSpPr>
          <p:cNvPr id="35" name="Rectangle 34"/>
          <p:cNvSpPr/>
          <p:nvPr/>
        </p:nvSpPr>
        <p:spPr bwMode="ltGray">
          <a:xfrm>
            <a:off x="508914" y="2079009"/>
            <a:ext cx="2845926" cy="183512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prstClr val="black"/>
                </a:solidFill>
              </a:rPr>
              <a:t>“Big Data/Fast Data”</a:t>
            </a:r>
          </a:p>
          <a:p>
            <a:pPr algn="ctr">
              <a:lnSpc>
                <a:spcPct val="90000"/>
              </a:lnSpc>
            </a:pPr>
            <a:r>
              <a:rPr lang="en-US" sz="600" dirty="0">
                <a:solidFill>
                  <a:prstClr val="black"/>
                </a:solidFill>
              </a:rPr>
              <a:t>Analysis of data at rest and in motion</a:t>
            </a:r>
          </a:p>
        </p:txBody>
      </p:sp>
      <p:sp>
        <p:nvSpPr>
          <p:cNvPr id="36" name="Rectangle 35"/>
          <p:cNvSpPr/>
          <p:nvPr/>
        </p:nvSpPr>
        <p:spPr bwMode="ltGray">
          <a:xfrm>
            <a:off x="3443654" y="2079009"/>
            <a:ext cx="2501531" cy="183512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prstClr val="black"/>
                </a:solidFill>
              </a:rPr>
              <a:t>“MDC”</a:t>
            </a:r>
          </a:p>
          <a:p>
            <a:pPr algn="ctr">
              <a:lnSpc>
                <a:spcPct val="90000"/>
              </a:lnSpc>
            </a:pPr>
            <a:r>
              <a:rPr lang="en-GB" sz="600" dirty="0">
                <a:solidFill>
                  <a:prstClr val="black"/>
                </a:solidFill>
              </a:rPr>
              <a:t>Deep Learning/Machine Learning</a:t>
            </a:r>
          </a:p>
        </p:txBody>
      </p:sp>
      <p:sp>
        <p:nvSpPr>
          <p:cNvPr id="37" name="Rectangle 36"/>
          <p:cNvSpPr/>
          <p:nvPr/>
        </p:nvSpPr>
        <p:spPr bwMode="ltGray">
          <a:xfrm>
            <a:off x="508914" y="4277523"/>
            <a:ext cx="8026615" cy="1389576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90000"/>
              </a:lnSpc>
            </a:pPr>
            <a:r>
              <a:rPr lang="en-GB" sz="1100" dirty="0">
                <a:solidFill>
                  <a:prstClr val="black"/>
                </a:solidFill>
              </a:rPr>
              <a:t>Data Storage </a:t>
            </a:r>
            <a:endParaRPr lang="en-GB" sz="600" dirty="0">
              <a:solidFill>
                <a:prstClr val="black"/>
              </a:solidFill>
            </a:endParaRPr>
          </a:p>
        </p:txBody>
      </p:sp>
      <p:sp>
        <p:nvSpPr>
          <p:cNvPr id="48" name="Rectangle 47"/>
          <p:cNvSpPr/>
          <p:nvPr/>
        </p:nvSpPr>
        <p:spPr bwMode="ltGray">
          <a:xfrm>
            <a:off x="6033999" y="2079009"/>
            <a:ext cx="2501531" cy="1835123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prstClr val="black"/>
                </a:solidFill>
              </a:rPr>
              <a:t>“AI”</a:t>
            </a:r>
          </a:p>
          <a:p>
            <a:pPr algn="ctr">
              <a:lnSpc>
                <a:spcPct val="90000"/>
              </a:lnSpc>
            </a:pPr>
            <a:r>
              <a:rPr lang="en-GB" sz="600" dirty="0">
                <a:solidFill>
                  <a:prstClr val="black"/>
                </a:solidFill>
              </a:rPr>
              <a:t>Deep Learning/Machine Learning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03" y="4572425"/>
            <a:ext cx="1368937" cy="102814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597402" y="4562562"/>
            <a:ext cx="0" cy="8856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07530" y="4402888"/>
            <a:ext cx="196584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prstClr val="black"/>
                </a:solidFill>
              </a:rPr>
              <a:t>Capacity Storage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868109" y="4402888"/>
            <a:ext cx="196584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prstClr val="black"/>
                </a:solidFill>
              </a:rPr>
              <a:t>Performance Storage</a:t>
            </a:r>
          </a:p>
        </p:txBody>
      </p:sp>
      <p:pic>
        <p:nvPicPr>
          <p:cNvPr id="5122" name="Picture 2" descr="Image result for DL36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8" b="38874"/>
          <a:stretch/>
        </p:blipFill>
        <p:spPr bwMode="auto">
          <a:xfrm>
            <a:off x="6249990" y="4941645"/>
            <a:ext cx="2143577" cy="28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hpe apollo 650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t="21777" r="5930" b="24000"/>
          <a:stretch/>
        </p:blipFill>
        <p:spPr bwMode="auto">
          <a:xfrm>
            <a:off x="7412119" y="2803087"/>
            <a:ext cx="988864" cy="45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apollo 2000 gen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35111" r="6911" b="32711"/>
          <a:stretch/>
        </p:blipFill>
        <p:spPr bwMode="auto">
          <a:xfrm>
            <a:off x="2061635" y="2875719"/>
            <a:ext cx="1176866" cy="45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8830733" y="2345266"/>
            <a:ext cx="3200400" cy="37030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HPE Reference Architecture for analytics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Separates compute and software defined storage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Allows best of breed infrastructure</a:t>
            </a:r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Allows MDC to efficiently share large datasets with big data and AI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Large datasets can be stored and processed on scale out infrastructure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Subsets of data can be pulled into MDC/Graph memory quickly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MDC/Graph results can be persisted with other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668867" y="2717800"/>
            <a:ext cx="13208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Scale out streaming and batch data processing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Spark, </a:t>
            </a:r>
            <a:r>
              <a:rPr lang="en-US" sz="900" dirty="0" err="1"/>
              <a:t>Mapreduce</a:t>
            </a:r>
            <a:r>
              <a:rPr lang="en-US" sz="900" dirty="0"/>
              <a:t>, Kafka, </a:t>
            </a:r>
            <a:r>
              <a:rPr lang="en-US" sz="900" dirty="0" err="1"/>
              <a:t>Flink</a:t>
            </a:r>
            <a:r>
              <a:rPr lang="en-US" sz="900" dirty="0"/>
              <a:t>, </a:t>
            </a:r>
            <a:r>
              <a:rPr lang="en-US" sz="900" dirty="0" err="1"/>
              <a:t>Akka</a:t>
            </a:r>
            <a:r>
              <a:rPr lang="en-US" sz="900" dirty="0"/>
              <a:t>, </a:t>
            </a:r>
            <a:r>
              <a:rPr lang="en-US" sz="900" dirty="0" err="1"/>
              <a:t>etc</a:t>
            </a:r>
            <a:endParaRPr lang="en-US" sz="900" dirty="0"/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Dense compute such as Apollo 2000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3547309" y="2713310"/>
            <a:ext cx="13208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In memory analytics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 err="1"/>
              <a:t>Trovares</a:t>
            </a:r>
            <a:r>
              <a:rPr lang="en-US" sz="900" dirty="0"/>
              <a:t>, Reservoir Labs, Hana, etc.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Large shared memory such as Superdome Flex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59" name="TextBox 58"/>
          <p:cNvSpPr txBox="1"/>
          <p:nvPr/>
        </p:nvSpPr>
        <p:spPr>
          <a:xfrm>
            <a:off x="6100989" y="2713310"/>
            <a:ext cx="13208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Deep learning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 err="1"/>
              <a:t>Tensorflow</a:t>
            </a:r>
            <a:r>
              <a:rPr lang="en-US" sz="900" dirty="0"/>
              <a:t>, </a:t>
            </a:r>
            <a:r>
              <a:rPr lang="en-US" sz="900" dirty="0" err="1"/>
              <a:t>Caffe</a:t>
            </a:r>
            <a:r>
              <a:rPr lang="en-US" sz="900" dirty="0"/>
              <a:t>, Torch, </a:t>
            </a:r>
            <a:r>
              <a:rPr lang="en-US" sz="900" dirty="0" err="1"/>
              <a:t>etc</a:t>
            </a:r>
            <a:endParaRPr lang="en-US" sz="900" dirty="0"/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GPU Optimized such as Apollo 6500</a:t>
            </a:r>
          </a:p>
          <a:p>
            <a:pPr>
              <a:lnSpc>
                <a:spcPct val="90000"/>
              </a:lnSpc>
            </a:pPr>
            <a:endParaRPr lang="en-US" sz="900" dirty="0"/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60" name="TextBox 59"/>
          <p:cNvSpPr txBox="1"/>
          <p:nvPr/>
        </p:nvSpPr>
        <p:spPr>
          <a:xfrm>
            <a:off x="1033866" y="4661420"/>
            <a:ext cx="1541556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Distributed Filesystems and Object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HDFS, </a:t>
            </a:r>
            <a:r>
              <a:rPr lang="en-US" sz="900" dirty="0" err="1"/>
              <a:t>MaprFS</a:t>
            </a:r>
            <a:r>
              <a:rPr lang="en-US" sz="900" dirty="0"/>
              <a:t>, </a:t>
            </a:r>
            <a:r>
              <a:rPr lang="en-US" sz="900" dirty="0" err="1"/>
              <a:t>Scality</a:t>
            </a:r>
            <a:r>
              <a:rPr lang="en-US" sz="900" dirty="0"/>
              <a:t>, </a:t>
            </a:r>
            <a:r>
              <a:rPr lang="en-US" sz="900" dirty="0" err="1"/>
              <a:t>etc</a:t>
            </a:r>
            <a:endParaRPr lang="en-US" sz="900" dirty="0"/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Capacity optimized LFF servers such as Apollo 4200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4785041" y="4661420"/>
            <a:ext cx="1586387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Key Value Stores, </a:t>
            </a:r>
            <a:r>
              <a:rPr lang="en-US" sz="900" dirty="0" err="1"/>
              <a:t>NoSqls</a:t>
            </a:r>
            <a:r>
              <a:rPr lang="en-US" sz="900" dirty="0"/>
              <a:t>, Columnar High Performance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Cassandra, </a:t>
            </a:r>
            <a:r>
              <a:rPr lang="en-US" sz="900" dirty="0" err="1"/>
              <a:t>Hbase</a:t>
            </a:r>
            <a:r>
              <a:rPr lang="en-US" sz="900" dirty="0"/>
              <a:t>, Kudu, </a:t>
            </a:r>
            <a:r>
              <a:rPr lang="en-US" sz="900" dirty="0" err="1"/>
              <a:t>WekaIO</a:t>
            </a:r>
            <a:r>
              <a:rPr lang="en-US" sz="900" dirty="0"/>
              <a:t>, </a:t>
            </a:r>
            <a:r>
              <a:rPr lang="en-US" sz="900" dirty="0" err="1"/>
              <a:t>etc</a:t>
            </a:r>
            <a:endParaRPr lang="en-US" sz="900" dirty="0"/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900" dirty="0"/>
              <a:t>NVME Loaded servers such as DL360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882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Zero Day scanning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4098" name="Picture 2" descr="Image result for zero d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1" y="1813002"/>
            <a:ext cx="10355201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>
            <a:spLocks noGrp="1"/>
          </p:cNvSpPr>
          <p:nvPr>
            <p:ph type="title"/>
          </p:nvPr>
        </p:nvSpPr>
        <p:spPr>
          <a:xfrm>
            <a:off x="609600" y="78020"/>
            <a:ext cx="10969943" cy="335866"/>
          </a:xfrm>
        </p:spPr>
        <p:txBody>
          <a:bodyPr/>
          <a:lstStyle/>
          <a:p>
            <a:r>
              <a:rPr lang="en-US" dirty="0"/>
              <a:t>Typical Deployment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33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2281715" y="764981"/>
            <a:ext cx="966409" cy="4904498"/>
            <a:chOff x="2281715" y="764981"/>
            <a:chExt cx="966409" cy="4904498"/>
          </a:xfrm>
        </p:grpSpPr>
        <p:sp>
          <p:nvSpPr>
            <p:cNvPr id="5" name="Flowchart: Document 4"/>
            <p:cNvSpPr/>
            <p:nvPr/>
          </p:nvSpPr>
          <p:spPr bwMode="ltGray">
            <a:xfrm>
              <a:off x="2281715" y="764981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Windows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 Event 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6" name="Flowchart: Document 5"/>
            <p:cNvSpPr/>
            <p:nvPr/>
          </p:nvSpPr>
          <p:spPr bwMode="ltGray">
            <a:xfrm>
              <a:off x="2285870" y="2138547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Netflow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7" name="Flowchart: Document 6"/>
            <p:cNvSpPr/>
            <p:nvPr/>
          </p:nvSpPr>
          <p:spPr bwMode="ltGray">
            <a:xfrm>
              <a:off x="2290214" y="3414004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DNS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8" name="Flowchart: Document 7"/>
            <p:cNvSpPr/>
            <p:nvPr/>
          </p:nvSpPr>
          <p:spPr bwMode="ltGray">
            <a:xfrm>
              <a:off x="2294249" y="4985321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DHCP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9" name="Flowchart: Document 8"/>
            <p:cNvSpPr/>
            <p:nvPr/>
          </p:nvSpPr>
          <p:spPr bwMode="ltGray">
            <a:xfrm>
              <a:off x="2364258" y="837011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Windows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 Event 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10" name="Flowchart: Document 9"/>
            <p:cNvSpPr/>
            <p:nvPr/>
          </p:nvSpPr>
          <p:spPr bwMode="ltGray">
            <a:xfrm>
              <a:off x="2446799" y="909041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900" dirty="0"/>
                <a:t>Windows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/>
                <a:t> Event 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/>
                <a:t>Log</a:t>
              </a:r>
            </a:p>
          </p:txBody>
        </p:sp>
        <p:sp>
          <p:nvSpPr>
            <p:cNvPr id="11" name="Flowchart: Document 10"/>
            <p:cNvSpPr/>
            <p:nvPr/>
          </p:nvSpPr>
          <p:spPr bwMode="ltGray">
            <a:xfrm>
              <a:off x="2372967" y="2210576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Netflow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12" name="Flowchart: Document 11"/>
            <p:cNvSpPr/>
            <p:nvPr/>
          </p:nvSpPr>
          <p:spPr bwMode="ltGray">
            <a:xfrm>
              <a:off x="2460064" y="2304939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900" dirty="0"/>
                <a:t>Netflow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/>
                <a:t>Log</a:t>
              </a:r>
            </a:p>
          </p:txBody>
        </p:sp>
        <p:sp>
          <p:nvSpPr>
            <p:cNvPr id="13" name="Flowchart: Document 12"/>
            <p:cNvSpPr/>
            <p:nvPr/>
          </p:nvSpPr>
          <p:spPr bwMode="ltGray">
            <a:xfrm>
              <a:off x="2353169" y="3491172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DNS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14" name="Flowchart: Document 13"/>
            <p:cNvSpPr/>
            <p:nvPr/>
          </p:nvSpPr>
          <p:spPr bwMode="ltGray">
            <a:xfrm>
              <a:off x="2430661" y="3558064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900" dirty="0"/>
                <a:t>DNS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/>
                <a:t>Log</a:t>
              </a:r>
            </a:p>
          </p:txBody>
        </p:sp>
        <p:sp>
          <p:nvSpPr>
            <p:cNvPr id="15" name="Flowchart: Document 14"/>
            <p:cNvSpPr/>
            <p:nvPr/>
          </p:nvSpPr>
          <p:spPr bwMode="ltGray">
            <a:xfrm>
              <a:off x="2357204" y="5052213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DHCP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16" name="Flowchart: Document 15"/>
            <p:cNvSpPr/>
            <p:nvPr/>
          </p:nvSpPr>
          <p:spPr bwMode="ltGray">
            <a:xfrm>
              <a:off x="2420159" y="5126449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900" dirty="0"/>
                <a:t>DHCP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/>
                <a:t>Log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4584BC-1EC2-0E4A-8D0E-A848D69F1AE0}"/>
              </a:ext>
            </a:extLst>
          </p:cNvPr>
          <p:cNvGrpSpPr/>
          <p:nvPr/>
        </p:nvGrpSpPr>
        <p:grpSpPr>
          <a:xfrm>
            <a:off x="621704" y="571937"/>
            <a:ext cx="1291591" cy="5407137"/>
            <a:chOff x="621704" y="571937"/>
            <a:chExt cx="1291591" cy="5407137"/>
          </a:xfrm>
        </p:grpSpPr>
        <p:sp>
          <p:nvSpPr>
            <p:cNvPr id="19" name="Cloud 18"/>
            <p:cNvSpPr/>
            <p:nvPr/>
          </p:nvSpPr>
          <p:spPr bwMode="ltGray">
            <a:xfrm>
              <a:off x="690493" y="571937"/>
              <a:ext cx="1190793" cy="1043033"/>
            </a:xfrm>
            <a:prstGeom prst="cloud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 err="1"/>
            </a:p>
          </p:txBody>
        </p:sp>
        <p:sp>
          <p:nvSpPr>
            <p:cNvPr id="27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2181" y="7840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solidFill>
              <a:schemeClr val="bg1"/>
            </a:solidFill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581" y="9364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6981" y="10888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74466" y="72562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6866" y="87802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0732" y="1163868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3" name="Graphic 676">
              <a:extLst>
                <a:ext uri="{FF2B5EF4-FFF2-40B4-BE49-F238E27FC236}">
                  <a16:creationId xmlns:a16="http://schemas.microsoft.com/office/drawing/2014/main" id="{DD69935D-7AC7-4CFD-AD89-E5E87B06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46649" y="804384"/>
              <a:ext cx="139474" cy="40547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18685" y="1701819"/>
              <a:ext cx="1194610" cy="2582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Engineering</a:t>
              </a:r>
              <a:endParaRPr lang="en-GB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1704" y="3073674"/>
              <a:ext cx="1194610" cy="2582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Call Centers</a:t>
              </a:r>
              <a:endParaRPr lang="en-GB" sz="1200" dirty="0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9828" y="1469558"/>
              <a:ext cx="377770" cy="249816"/>
            </a:xfrm>
            <a:prstGeom prst="rect">
              <a:avLst/>
            </a:prstGeom>
          </p:spPr>
        </p:pic>
        <p:sp>
          <p:nvSpPr>
            <p:cNvPr id="37" name="Cloud 36"/>
            <p:cNvSpPr/>
            <p:nvPr/>
          </p:nvSpPr>
          <p:spPr bwMode="ltGray">
            <a:xfrm>
              <a:off x="653326" y="1972577"/>
              <a:ext cx="1190793" cy="1043033"/>
            </a:xfrm>
            <a:prstGeom prst="cloud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 err="1"/>
            </a:p>
          </p:txBody>
        </p:sp>
        <p:sp>
          <p:nvSpPr>
            <p:cNvPr id="38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014" y="218469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27414" y="233709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79814" y="248949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37299" y="212626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89699" y="227866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3565" y="2564508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solidFill>
              <a:schemeClr val="bg1"/>
            </a:solidFill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4" name="Graphic 676">
              <a:extLst>
                <a:ext uri="{FF2B5EF4-FFF2-40B4-BE49-F238E27FC236}">
                  <a16:creationId xmlns:a16="http://schemas.microsoft.com/office/drawing/2014/main" id="{DD69935D-7AC7-4CFD-AD89-E5E87B06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9482" y="2205024"/>
              <a:ext cx="139474" cy="405473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0922" y="2812086"/>
              <a:ext cx="377770" cy="249816"/>
            </a:xfrm>
            <a:prstGeom prst="rect">
              <a:avLst/>
            </a:prstGeom>
          </p:spPr>
        </p:pic>
        <p:sp>
          <p:nvSpPr>
            <p:cNvPr id="46" name="Cloud 45"/>
            <p:cNvSpPr/>
            <p:nvPr/>
          </p:nvSpPr>
          <p:spPr bwMode="ltGray">
            <a:xfrm>
              <a:off x="685298" y="3288225"/>
              <a:ext cx="1190793" cy="1043033"/>
            </a:xfrm>
            <a:prstGeom prst="cloud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 err="1"/>
            </a:p>
          </p:txBody>
        </p:sp>
        <p:sp>
          <p:nvSpPr>
            <p:cNvPr id="47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06986" y="3500342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9386" y="3652742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1786" y="3805142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69271" y="3441909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1671" y="3594309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5537" y="3880156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solidFill>
              <a:schemeClr val="bg1"/>
            </a:solidFill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53" name="Graphic 676">
              <a:extLst>
                <a:ext uri="{FF2B5EF4-FFF2-40B4-BE49-F238E27FC236}">
                  <a16:creationId xmlns:a16="http://schemas.microsoft.com/office/drawing/2014/main" id="{DD69935D-7AC7-4CFD-AD89-E5E87B06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41454" y="3520672"/>
              <a:ext cx="139474" cy="405473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633" y="4185846"/>
              <a:ext cx="377770" cy="249816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657843" y="4447880"/>
              <a:ext cx="1194610" cy="25821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dirty="0"/>
                <a:t>Credit </a:t>
              </a:r>
              <a:br>
                <a:rPr lang="en-US" sz="1200" dirty="0"/>
              </a:br>
              <a:r>
                <a:rPr lang="en-US" sz="1200" dirty="0"/>
                <a:t>Card Processing</a:t>
              </a:r>
              <a:endParaRPr lang="en-GB" sz="1200" dirty="0"/>
            </a:p>
          </p:txBody>
        </p:sp>
        <p:sp>
          <p:nvSpPr>
            <p:cNvPr id="66" name="Cloud 65"/>
            <p:cNvSpPr/>
            <p:nvPr/>
          </p:nvSpPr>
          <p:spPr bwMode="ltGray">
            <a:xfrm>
              <a:off x="690492" y="4830717"/>
              <a:ext cx="1190793" cy="1043033"/>
            </a:xfrm>
            <a:prstGeom prst="cloud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GB" dirty="0" err="1"/>
            </a:p>
          </p:txBody>
        </p:sp>
        <p:sp>
          <p:nvSpPr>
            <p:cNvPr id="67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2468" y="50437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4868" y="51961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7268" y="5348554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74753" y="498532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7153" y="5137721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solidFill>
              <a:schemeClr val="bg1"/>
            </a:solidFill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server">
              <a:extLst>
                <a:ext uri="{FF2B5EF4-FFF2-40B4-BE49-F238E27FC236}">
                  <a16:creationId xmlns:a16="http://schemas.microsoft.com/office/drawing/2014/main" id="{16EC4974-35DF-4BF8-9978-9C96B28EDBD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1019" y="5423568"/>
              <a:ext cx="149239" cy="283461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4224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3" name="Graphic 676">
              <a:extLst>
                <a:ext uri="{FF2B5EF4-FFF2-40B4-BE49-F238E27FC236}">
                  <a16:creationId xmlns:a16="http://schemas.microsoft.com/office/drawing/2014/main" id="{DD69935D-7AC7-4CFD-AD89-E5E87B067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46936" y="5064084"/>
              <a:ext cx="139474" cy="405473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115" y="5729258"/>
              <a:ext cx="377770" cy="249816"/>
            </a:xfrm>
            <a:prstGeom prst="rect">
              <a:avLst/>
            </a:prstGeom>
          </p:spPr>
        </p:pic>
      </p:grpSp>
      <p:sp>
        <p:nvSpPr>
          <p:cNvPr id="76" name="TextBox 75"/>
          <p:cNvSpPr txBox="1"/>
          <p:nvPr/>
        </p:nvSpPr>
        <p:spPr>
          <a:xfrm>
            <a:off x="671966" y="5979074"/>
            <a:ext cx="1194610" cy="2582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Production</a:t>
            </a:r>
            <a:endParaRPr lang="en-GB" sz="1200" dirty="0"/>
          </a:p>
        </p:txBody>
      </p:sp>
      <p:sp>
        <p:nvSpPr>
          <p:cNvPr id="18" name="Pentagon 17"/>
          <p:cNvSpPr/>
          <p:nvPr/>
        </p:nvSpPr>
        <p:spPr bwMode="ltGray">
          <a:xfrm>
            <a:off x="5710335" y="878021"/>
            <a:ext cx="2547257" cy="2404275"/>
          </a:xfrm>
          <a:prstGeom prst="homePlate">
            <a:avLst>
              <a:gd name="adj" fmla="val 20894"/>
            </a:avLst>
          </a:prstGeom>
          <a:solidFill>
            <a:srgbClr val="70AC4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100" dirty="0"/>
          </a:p>
        </p:txBody>
      </p:sp>
      <p:sp>
        <p:nvSpPr>
          <p:cNvPr id="131" name="Pentagon 130"/>
          <p:cNvSpPr/>
          <p:nvPr/>
        </p:nvSpPr>
        <p:spPr bwMode="ltGray">
          <a:xfrm>
            <a:off x="5710335" y="3477383"/>
            <a:ext cx="2547257" cy="2404275"/>
          </a:xfrm>
          <a:prstGeom prst="homePlate">
            <a:avLst>
              <a:gd name="adj" fmla="val 20894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Data Lake</a:t>
            </a:r>
          </a:p>
        </p:txBody>
      </p:sp>
      <p:sp>
        <p:nvSpPr>
          <p:cNvPr id="132" name="Pentagon 131"/>
          <p:cNvSpPr/>
          <p:nvPr/>
        </p:nvSpPr>
        <p:spPr bwMode="ltGray">
          <a:xfrm>
            <a:off x="3772110" y="909041"/>
            <a:ext cx="1508449" cy="5004984"/>
          </a:xfrm>
          <a:prstGeom prst="homePlate">
            <a:avLst>
              <a:gd name="adj" fmla="val 28935"/>
            </a:avLst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Collectors</a:t>
            </a:r>
          </a:p>
        </p:txBody>
      </p:sp>
      <p:pic>
        <p:nvPicPr>
          <p:cNvPr id="4098" name="Picture 2" descr="Image result for splunk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31" y="1944883"/>
            <a:ext cx="1148843" cy="34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142969" y="2831403"/>
            <a:ext cx="2211608" cy="13378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Access hundreds of threats per day</a:t>
            </a:r>
          </a:p>
        </p:txBody>
      </p:sp>
      <p:pic>
        <p:nvPicPr>
          <p:cNvPr id="4100" name="Picture 4" descr="Image result for splunk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t="34171" r="10724" b="32287"/>
          <a:stretch/>
        </p:blipFill>
        <p:spPr bwMode="auto">
          <a:xfrm>
            <a:off x="5903398" y="1669611"/>
            <a:ext cx="1903446" cy="82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Flowchart: Magnetic Disk 132"/>
          <p:cNvSpPr/>
          <p:nvPr/>
        </p:nvSpPr>
        <p:spPr bwMode="ltGray">
          <a:xfrm>
            <a:off x="6003019" y="4331258"/>
            <a:ext cx="1794931" cy="660399"/>
          </a:xfrm>
          <a:prstGeom prst="flowChartMagneticDisk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Data Lake</a:t>
            </a:r>
          </a:p>
        </p:txBody>
      </p:sp>
      <p:sp>
        <p:nvSpPr>
          <p:cNvPr id="134" name="Oval 133"/>
          <p:cNvSpPr/>
          <p:nvPr/>
        </p:nvSpPr>
        <p:spPr bwMode="ltGray">
          <a:xfrm>
            <a:off x="6019953" y="4331258"/>
            <a:ext cx="1749724" cy="249766"/>
          </a:xfrm>
          <a:prstGeom prst="ellipse">
            <a:avLst/>
          </a:prstGeom>
          <a:solidFill>
            <a:srgbClr val="755E7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4567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1755244" y="482790"/>
            <a:ext cx="966409" cy="4904498"/>
            <a:chOff x="2281715" y="764981"/>
            <a:chExt cx="966409" cy="4904498"/>
          </a:xfrm>
        </p:grpSpPr>
        <p:sp>
          <p:nvSpPr>
            <p:cNvPr id="41" name="Flowchart: Document 40"/>
            <p:cNvSpPr/>
            <p:nvPr/>
          </p:nvSpPr>
          <p:spPr bwMode="ltGray">
            <a:xfrm>
              <a:off x="2281715" y="764981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Windows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 Event 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42" name="Flowchart: Document 41"/>
            <p:cNvSpPr/>
            <p:nvPr/>
          </p:nvSpPr>
          <p:spPr bwMode="ltGray">
            <a:xfrm>
              <a:off x="2285870" y="2138547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Netflow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43" name="Flowchart: Document 42"/>
            <p:cNvSpPr/>
            <p:nvPr/>
          </p:nvSpPr>
          <p:spPr bwMode="ltGray">
            <a:xfrm>
              <a:off x="2290214" y="3414004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DNS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44" name="Flowchart: Document 43"/>
            <p:cNvSpPr/>
            <p:nvPr/>
          </p:nvSpPr>
          <p:spPr bwMode="ltGray">
            <a:xfrm>
              <a:off x="2294249" y="4985321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DHCP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45" name="Flowchart: Document 44"/>
            <p:cNvSpPr/>
            <p:nvPr/>
          </p:nvSpPr>
          <p:spPr bwMode="ltGray">
            <a:xfrm>
              <a:off x="2364258" y="837011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Windows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 Event 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46" name="Flowchart: Document 45"/>
            <p:cNvSpPr/>
            <p:nvPr/>
          </p:nvSpPr>
          <p:spPr bwMode="ltGray">
            <a:xfrm>
              <a:off x="2446799" y="909041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900" dirty="0"/>
                <a:t>Windows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/>
                <a:t> Event 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/>
                <a:t>Log</a:t>
              </a:r>
            </a:p>
          </p:txBody>
        </p:sp>
        <p:sp>
          <p:nvSpPr>
            <p:cNvPr id="47" name="Flowchart: Document 46"/>
            <p:cNvSpPr/>
            <p:nvPr/>
          </p:nvSpPr>
          <p:spPr bwMode="ltGray">
            <a:xfrm>
              <a:off x="2372967" y="2210576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Netflow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48" name="Flowchart: Document 47"/>
            <p:cNvSpPr/>
            <p:nvPr/>
          </p:nvSpPr>
          <p:spPr bwMode="ltGray">
            <a:xfrm>
              <a:off x="2460064" y="2304939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900" dirty="0"/>
                <a:t>Netflow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/>
                <a:t>Log</a:t>
              </a:r>
            </a:p>
          </p:txBody>
        </p:sp>
        <p:sp>
          <p:nvSpPr>
            <p:cNvPr id="49" name="Flowchart: Document 48"/>
            <p:cNvSpPr/>
            <p:nvPr/>
          </p:nvSpPr>
          <p:spPr bwMode="ltGray">
            <a:xfrm>
              <a:off x="2353169" y="3491172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DNS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50" name="Flowchart: Document 49"/>
            <p:cNvSpPr/>
            <p:nvPr/>
          </p:nvSpPr>
          <p:spPr bwMode="ltGray">
            <a:xfrm>
              <a:off x="2430661" y="3558064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900" dirty="0"/>
                <a:t>DNS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/>
                <a:t>Log</a:t>
              </a:r>
            </a:p>
          </p:txBody>
        </p:sp>
        <p:sp>
          <p:nvSpPr>
            <p:cNvPr id="51" name="Flowchart: Document 50"/>
            <p:cNvSpPr/>
            <p:nvPr/>
          </p:nvSpPr>
          <p:spPr bwMode="ltGray">
            <a:xfrm>
              <a:off x="2357204" y="5052213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700" dirty="0"/>
                <a:t>DHCP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/>
                <a:t>Log</a:t>
              </a:r>
            </a:p>
          </p:txBody>
        </p:sp>
        <p:sp>
          <p:nvSpPr>
            <p:cNvPr id="52" name="Flowchart: Document 51"/>
            <p:cNvSpPr/>
            <p:nvPr/>
          </p:nvSpPr>
          <p:spPr bwMode="ltGray">
            <a:xfrm>
              <a:off x="2420159" y="5126449"/>
              <a:ext cx="788060" cy="543030"/>
            </a:xfrm>
            <a:prstGeom prst="flowChartDocumen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900" dirty="0"/>
                <a:t>DHCP</a:t>
              </a:r>
            </a:p>
            <a:p>
              <a:pPr algn="ctr">
                <a:lnSpc>
                  <a:spcPct val="90000"/>
                </a:lnSpc>
              </a:pPr>
              <a:r>
                <a:rPr lang="en-US" sz="900" dirty="0"/>
                <a:t>Log</a:t>
              </a:r>
            </a:p>
          </p:txBody>
        </p:sp>
      </p:grpSp>
      <p:sp>
        <p:nvSpPr>
          <p:cNvPr id="53" name="Cloud 52"/>
          <p:cNvSpPr/>
          <p:nvPr/>
        </p:nvSpPr>
        <p:spPr bwMode="ltGray">
          <a:xfrm>
            <a:off x="164022" y="289746"/>
            <a:ext cx="1190793" cy="1043033"/>
          </a:xfrm>
          <a:prstGeom prst="cloud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 err="1"/>
          </a:p>
        </p:txBody>
      </p:sp>
      <p:sp>
        <p:nvSpPr>
          <p:cNvPr id="54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5710" y="501863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solidFill>
            <a:schemeClr val="bg1"/>
          </a:solidFill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8110" y="654263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0510" y="806663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7995" y="443430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0395" y="595830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4261" y="881677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0" name="Graphic 676">
            <a:extLst>
              <a:ext uri="{FF2B5EF4-FFF2-40B4-BE49-F238E27FC236}">
                <a16:creationId xmlns:a16="http://schemas.microsoft.com/office/drawing/2014/main" id="{DD69935D-7AC7-4CFD-AD89-E5E87B06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178" y="522193"/>
            <a:ext cx="139474" cy="40547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92214" y="1419628"/>
            <a:ext cx="1194610" cy="2582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Engineering</a:t>
            </a:r>
            <a:endParaRPr lang="en-GB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95233" y="2791483"/>
            <a:ext cx="1194610" cy="2582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Call Centers</a:t>
            </a:r>
            <a:endParaRPr lang="en-GB" sz="12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57" y="1187367"/>
            <a:ext cx="377770" cy="249816"/>
          </a:xfrm>
          <a:prstGeom prst="rect">
            <a:avLst/>
          </a:prstGeom>
        </p:spPr>
      </p:pic>
      <p:sp>
        <p:nvSpPr>
          <p:cNvPr id="64" name="Cloud 63"/>
          <p:cNvSpPr/>
          <p:nvPr/>
        </p:nvSpPr>
        <p:spPr bwMode="ltGray">
          <a:xfrm>
            <a:off x="126855" y="1690386"/>
            <a:ext cx="1190793" cy="1043033"/>
          </a:xfrm>
          <a:prstGeom prst="cloud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 err="1"/>
          </a:p>
        </p:txBody>
      </p:sp>
      <p:sp>
        <p:nvSpPr>
          <p:cNvPr id="65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8543" y="1902503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0943" y="2054903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3343" y="2207303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0828" y="1844070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3228" y="1996470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7094" y="2282317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solidFill>
            <a:schemeClr val="bg1"/>
          </a:solidFill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1" name="Graphic 676">
            <a:extLst>
              <a:ext uri="{FF2B5EF4-FFF2-40B4-BE49-F238E27FC236}">
                <a16:creationId xmlns:a16="http://schemas.microsoft.com/office/drawing/2014/main" id="{DD69935D-7AC7-4CFD-AD89-E5E87B06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011" y="1922833"/>
            <a:ext cx="139474" cy="40547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51" y="2529895"/>
            <a:ext cx="377770" cy="249816"/>
          </a:xfrm>
          <a:prstGeom prst="rect">
            <a:avLst/>
          </a:prstGeom>
        </p:spPr>
      </p:pic>
      <p:sp>
        <p:nvSpPr>
          <p:cNvPr id="73" name="Cloud 72"/>
          <p:cNvSpPr/>
          <p:nvPr/>
        </p:nvSpPr>
        <p:spPr bwMode="ltGray">
          <a:xfrm>
            <a:off x="158827" y="3006034"/>
            <a:ext cx="1190793" cy="1043033"/>
          </a:xfrm>
          <a:prstGeom prst="cloud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 err="1"/>
          </a:p>
        </p:txBody>
      </p:sp>
      <p:sp>
        <p:nvSpPr>
          <p:cNvPr id="74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0515" y="3218151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2915" y="3370551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6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5315" y="3522951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2800" y="3159718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8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5200" y="3312118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39066" y="3597965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solidFill>
            <a:schemeClr val="bg1"/>
          </a:solidFill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0" name="Graphic 676">
            <a:extLst>
              <a:ext uri="{FF2B5EF4-FFF2-40B4-BE49-F238E27FC236}">
                <a16:creationId xmlns:a16="http://schemas.microsoft.com/office/drawing/2014/main" id="{DD69935D-7AC7-4CFD-AD89-E5E87B06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4983" y="3238481"/>
            <a:ext cx="139474" cy="40547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2" y="3903655"/>
            <a:ext cx="377770" cy="249816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31372" y="4165689"/>
            <a:ext cx="1194610" cy="2582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Credit </a:t>
            </a:r>
            <a:br>
              <a:rPr lang="en-US" sz="1200" dirty="0"/>
            </a:br>
            <a:r>
              <a:rPr lang="en-US" sz="1200" dirty="0"/>
              <a:t>Card Processing</a:t>
            </a:r>
            <a:endParaRPr lang="en-GB" sz="1200" dirty="0"/>
          </a:p>
        </p:txBody>
      </p:sp>
      <p:sp>
        <p:nvSpPr>
          <p:cNvPr id="83" name="Cloud 82"/>
          <p:cNvSpPr/>
          <p:nvPr/>
        </p:nvSpPr>
        <p:spPr bwMode="ltGray">
          <a:xfrm>
            <a:off x="164021" y="4548526"/>
            <a:ext cx="1190793" cy="1043033"/>
          </a:xfrm>
          <a:prstGeom prst="cloud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 err="1"/>
          </a:p>
        </p:txBody>
      </p:sp>
      <p:sp>
        <p:nvSpPr>
          <p:cNvPr id="84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5997" y="4761563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5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8397" y="4913963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0797" y="5066363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7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8282" y="4703130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0682" y="4855530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solidFill>
            <a:schemeClr val="bg1"/>
          </a:solidFill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9" name="server">
            <a:extLst>
              <a:ext uri="{FF2B5EF4-FFF2-40B4-BE49-F238E27FC236}">
                <a16:creationId xmlns:a16="http://schemas.microsoft.com/office/drawing/2014/main" id="{16EC4974-35DF-4BF8-9978-9C96B28EDB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4548" y="5141377"/>
            <a:ext cx="149239" cy="283461"/>
          </a:xfrm>
          <a:custGeom>
            <a:avLst/>
            <a:gdLst>
              <a:gd name="T0" fmla="*/ 318 w 318"/>
              <a:gd name="T1" fmla="*/ 283 h 604"/>
              <a:gd name="T2" fmla="*/ 318 w 318"/>
              <a:gd name="T3" fmla="*/ 604 h 604"/>
              <a:gd name="T4" fmla="*/ 0 w 318"/>
              <a:gd name="T5" fmla="*/ 604 h 604"/>
              <a:gd name="T6" fmla="*/ 0 w 318"/>
              <a:gd name="T7" fmla="*/ 0 h 604"/>
              <a:gd name="T8" fmla="*/ 318 w 318"/>
              <a:gd name="T9" fmla="*/ 0 h 604"/>
              <a:gd name="T10" fmla="*/ 318 w 318"/>
              <a:gd name="T11" fmla="*/ 283 h 604"/>
              <a:gd name="T12" fmla="*/ 67 w 318"/>
              <a:gd name="T13" fmla="*/ 97 h 604"/>
              <a:gd name="T14" fmla="*/ 249 w 318"/>
              <a:gd name="T15" fmla="*/ 97 h 604"/>
              <a:gd name="T16" fmla="*/ 67 w 318"/>
              <a:gd name="T17" fmla="*/ 414 h 604"/>
              <a:gd name="T18" fmla="*/ 249 w 318"/>
              <a:gd name="T19" fmla="*/ 414 h 604"/>
              <a:gd name="T20" fmla="*/ 67 w 318"/>
              <a:gd name="T21" fmla="*/ 504 h 604"/>
              <a:gd name="T22" fmla="*/ 249 w 318"/>
              <a:gd name="T23" fmla="*/ 504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604">
                <a:moveTo>
                  <a:pt x="318" y="283"/>
                </a:moveTo>
                <a:lnTo>
                  <a:pt x="318" y="604"/>
                </a:lnTo>
                <a:lnTo>
                  <a:pt x="0" y="604"/>
                </a:lnTo>
                <a:lnTo>
                  <a:pt x="0" y="0"/>
                </a:lnTo>
                <a:lnTo>
                  <a:pt x="318" y="0"/>
                </a:lnTo>
                <a:lnTo>
                  <a:pt x="318" y="283"/>
                </a:lnTo>
                <a:moveTo>
                  <a:pt x="67" y="97"/>
                </a:moveTo>
                <a:lnTo>
                  <a:pt x="249" y="97"/>
                </a:lnTo>
                <a:moveTo>
                  <a:pt x="67" y="414"/>
                </a:moveTo>
                <a:lnTo>
                  <a:pt x="249" y="414"/>
                </a:lnTo>
                <a:moveTo>
                  <a:pt x="67" y="504"/>
                </a:moveTo>
                <a:lnTo>
                  <a:pt x="249" y="504"/>
                </a:lnTo>
              </a:path>
            </a:pathLst>
          </a:custGeom>
          <a:noFill/>
          <a:ln w="14224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0" name="Graphic 676">
            <a:extLst>
              <a:ext uri="{FF2B5EF4-FFF2-40B4-BE49-F238E27FC236}">
                <a16:creationId xmlns:a16="http://schemas.microsoft.com/office/drawing/2014/main" id="{DD69935D-7AC7-4CFD-AD89-E5E87B06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465" y="4781893"/>
            <a:ext cx="139474" cy="40547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44" y="5447067"/>
            <a:ext cx="377770" cy="249816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45495" y="5696883"/>
            <a:ext cx="1194610" cy="2582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dirty="0"/>
              <a:t>Production</a:t>
            </a:r>
            <a:endParaRPr lang="en-GB" sz="1200" dirty="0"/>
          </a:p>
        </p:txBody>
      </p:sp>
      <p:sp>
        <p:nvSpPr>
          <p:cNvPr id="93" name="Pentagon 92"/>
          <p:cNvSpPr/>
          <p:nvPr/>
        </p:nvSpPr>
        <p:spPr bwMode="ltGray">
          <a:xfrm>
            <a:off x="3000352" y="492926"/>
            <a:ext cx="1508449" cy="5004984"/>
          </a:xfrm>
          <a:prstGeom prst="homePlate">
            <a:avLst>
              <a:gd name="adj" fmla="val 28935"/>
            </a:avLst>
          </a:prstGeom>
          <a:solidFill>
            <a:schemeClr val="bg1">
              <a:lumMod val="6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Collectors</a:t>
            </a:r>
          </a:p>
        </p:txBody>
      </p:sp>
      <p:sp>
        <p:nvSpPr>
          <p:cNvPr id="94" name="Pentagon 93"/>
          <p:cNvSpPr/>
          <p:nvPr/>
        </p:nvSpPr>
        <p:spPr bwMode="ltGray">
          <a:xfrm>
            <a:off x="4757031" y="1347814"/>
            <a:ext cx="1960603" cy="1182081"/>
          </a:xfrm>
          <a:prstGeom prst="homePlate">
            <a:avLst>
              <a:gd name="adj" fmla="val 20894"/>
            </a:avLst>
          </a:prstGeom>
          <a:solidFill>
            <a:srgbClr val="70AC4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100" dirty="0"/>
          </a:p>
        </p:txBody>
      </p:sp>
      <p:sp>
        <p:nvSpPr>
          <p:cNvPr id="95" name="Pentagon 94"/>
          <p:cNvSpPr/>
          <p:nvPr/>
        </p:nvSpPr>
        <p:spPr bwMode="ltGray">
          <a:xfrm>
            <a:off x="4681121" y="3403291"/>
            <a:ext cx="2021777" cy="1164501"/>
          </a:xfrm>
          <a:prstGeom prst="homePlate">
            <a:avLst>
              <a:gd name="adj" fmla="val 20894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/>
              <a:t>Data Lake</a:t>
            </a:r>
          </a:p>
        </p:txBody>
      </p:sp>
      <p:pic>
        <p:nvPicPr>
          <p:cNvPr id="97" name="Picture 4" descr="Image result for splunk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9" t="34171" r="10724" b="32287"/>
          <a:stretch/>
        </p:blipFill>
        <p:spPr bwMode="auto">
          <a:xfrm>
            <a:off x="4830976" y="1620612"/>
            <a:ext cx="1604106" cy="6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Flowchart: Magnetic Disk 97"/>
          <p:cNvSpPr/>
          <p:nvPr/>
        </p:nvSpPr>
        <p:spPr bwMode="ltGray">
          <a:xfrm>
            <a:off x="4732338" y="3635878"/>
            <a:ext cx="1794931" cy="660399"/>
          </a:xfrm>
          <a:prstGeom prst="flowChartMagneticDisk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prstClr val="black"/>
                </a:solidFill>
              </a:rPr>
              <a:t>Data Lake</a:t>
            </a:r>
          </a:p>
        </p:txBody>
      </p:sp>
      <p:sp>
        <p:nvSpPr>
          <p:cNvPr id="99" name="Oval 98"/>
          <p:cNvSpPr/>
          <p:nvPr/>
        </p:nvSpPr>
        <p:spPr bwMode="ltGray">
          <a:xfrm>
            <a:off x="4753137" y="3632985"/>
            <a:ext cx="1749724" cy="249766"/>
          </a:xfrm>
          <a:prstGeom prst="ellipse">
            <a:avLst/>
          </a:prstGeom>
          <a:solidFill>
            <a:srgbClr val="755E7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1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A11E1A1-92DB-4B39-92E5-4FA62BEDE66A}"/>
              </a:ext>
            </a:extLst>
          </p:cNvPr>
          <p:cNvSpPr/>
          <p:nvPr/>
        </p:nvSpPr>
        <p:spPr bwMode="ltGray">
          <a:xfrm>
            <a:off x="6774914" y="1332779"/>
            <a:ext cx="5724525" cy="3172361"/>
          </a:xfrm>
          <a:prstGeom prst="rect">
            <a:avLst/>
          </a:prstGeom>
          <a:noFill/>
          <a:ln w="38100">
            <a:solidFill>
              <a:srgbClr val="01A9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100" dirty="0">
              <a:latin typeface="MetricHPE" panose="020B0503030202060203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029099" y="1579623"/>
            <a:ext cx="5073757" cy="498598"/>
          </a:xfrm>
          <a:prstGeom prst="rect">
            <a:avLst/>
          </a:prstGeom>
          <a:ln>
            <a:solidFill>
              <a:srgbClr val="808285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MetricHPE" panose="020B0503030202060203" pitchFamily="34" charset="0"/>
                <a:ea typeface="Century Gothic" charset="0"/>
                <a:cs typeface="Century Gothic" charset="0"/>
              </a:rPr>
              <a:t>HPE cyber threat hunting with Graph Analytics and Machine Learning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39D6C1E-D879-E544-AB3B-224CC2BB053B}"/>
              </a:ext>
            </a:extLst>
          </p:cNvPr>
          <p:cNvSpPr txBox="1"/>
          <p:nvPr/>
        </p:nvSpPr>
        <p:spPr>
          <a:xfrm>
            <a:off x="9333467" y="173730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>
              <a:latin typeface="MetricHPE" panose="020B0503030202060203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84EA1FE-1F5A-974C-9E36-5CB842612CD1}"/>
              </a:ext>
            </a:extLst>
          </p:cNvPr>
          <p:cNvSpPr/>
          <p:nvPr/>
        </p:nvSpPr>
        <p:spPr bwMode="ltGray">
          <a:xfrm>
            <a:off x="6867724" y="2840728"/>
            <a:ext cx="1072221" cy="8769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  <a:latin typeface="MetricHPE" panose="020B0503030202060203" pitchFamily="34" charset="0"/>
              </a:rPr>
              <a:t>Data ingest &amp; preparation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946124E-B92F-4951-B9DA-0EB33E6812B2}"/>
              </a:ext>
            </a:extLst>
          </p:cNvPr>
          <p:cNvSpPr txBox="1"/>
          <p:nvPr/>
        </p:nvSpPr>
        <p:spPr>
          <a:xfrm>
            <a:off x="10615159" y="2558551"/>
            <a:ext cx="1683452" cy="116339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MetricHPE" panose="020B0503030202060203" pitchFamily="34" charset="0"/>
                <a:ea typeface="Century Gothic" charset="0"/>
                <a:cs typeface="Century Gothic" charset="0"/>
              </a:rPr>
              <a:t>Highly scalable search for known threats 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latin typeface="MetricHPE" panose="020B0503030202060203" pitchFamily="34" charset="0"/>
                <a:ea typeface="Century Gothic" charset="0"/>
                <a:cs typeface="Century Gothic" charset="0"/>
              </a:rPr>
              <a:t>+ 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latin typeface="MetricHPE" panose="020B0503030202060203" pitchFamily="34" charset="0"/>
                <a:ea typeface="Century Gothic" charset="0"/>
                <a:cs typeface="Century Gothic" charset="0"/>
              </a:rPr>
              <a:t>machine-learning enabled hunting for anomalous behaviors</a:t>
            </a:r>
          </a:p>
        </p:txBody>
      </p:sp>
      <p:pic>
        <p:nvPicPr>
          <p:cNvPr id="106" name="Picture 2" descr="Image result for Reservoir Lab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335" y="3316831"/>
            <a:ext cx="1037536" cy="85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1068" y="2155187"/>
            <a:ext cx="761119" cy="2208055"/>
          </a:xfrm>
          <a:prstGeom prst="rect">
            <a:avLst/>
          </a:prstGeom>
        </p:spPr>
      </p:pic>
      <p:pic>
        <p:nvPicPr>
          <p:cNvPr id="108" name="Picture 107" descr="Image result for graph analytics">
            <a:extLst>
              <a:ext uri="{FF2B5EF4-FFF2-40B4-BE49-F238E27FC236}">
                <a16:creationId xmlns:a16="http://schemas.microsoft.com/office/drawing/2014/main" id="{A4598A15-F8EE-0F43-AC76-AD98803BB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5143" y="2161299"/>
            <a:ext cx="1256179" cy="864350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Connector: Elbow 121">
            <a:extLst>
              <a:ext uri="{FF2B5EF4-FFF2-40B4-BE49-F238E27FC236}">
                <a16:creationId xmlns:a16="http://schemas.microsoft.com/office/drawing/2014/main" id="{A8641ACB-37AE-43BB-85B8-8BF4B69CEA51}"/>
              </a:ext>
            </a:extLst>
          </p:cNvPr>
          <p:cNvCxnSpPr>
            <a:cxnSpLocks/>
            <a:stCxn id="102" idx="3"/>
            <a:endCxn id="108" idx="1"/>
          </p:cNvCxnSpPr>
          <p:nvPr/>
        </p:nvCxnSpPr>
        <p:spPr>
          <a:xfrm flipV="1">
            <a:off x="7939945" y="2593474"/>
            <a:ext cx="385198" cy="685708"/>
          </a:xfrm>
          <a:prstGeom prst="bentConnector3">
            <a:avLst>
              <a:gd name="adj1" fmla="val 63270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21">
            <a:extLst>
              <a:ext uri="{FF2B5EF4-FFF2-40B4-BE49-F238E27FC236}">
                <a16:creationId xmlns:a16="http://schemas.microsoft.com/office/drawing/2014/main" id="{A8641ACB-37AE-43BB-85B8-8BF4B69CEA51}"/>
              </a:ext>
            </a:extLst>
          </p:cNvPr>
          <p:cNvCxnSpPr>
            <a:cxnSpLocks/>
            <a:stCxn id="102" idx="3"/>
            <a:endCxn id="106" idx="1"/>
          </p:cNvCxnSpPr>
          <p:nvPr/>
        </p:nvCxnSpPr>
        <p:spPr>
          <a:xfrm>
            <a:off x="7939945" y="3279182"/>
            <a:ext cx="508390" cy="466788"/>
          </a:xfrm>
          <a:prstGeom prst="bentConnector3">
            <a:avLst>
              <a:gd name="adj1" fmla="val 50000"/>
            </a:avLst>
          </a:prstGeom>
          <a:ln w="12700">
            <a:solidFill>
              <a:srgbClr val="2AD2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5241230" y="181759"/>
            <a:ext cx="5043399" cy="154694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41230" y="1477585"/>
            <a:ext cx="5050029" cy="2271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63479" y="1500303"/>
            <a:ext cx="3178" cy="20936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17160" y="1488944"/>
            <a:ext cx="3178" cy="22072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26894" y="1493218"/>
            <a:ext cx="3178" cy="19890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318642" y="1493218"/>
            <a:ext cx="3178" cy="21644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85213" y="1329458"/>
            <a:ext cx="670696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BPS0</a:t>
            </a:r>
            <a:endParaRPr lang="en-GB" sz="1100" b="1" dirty="0" err="1"/>
          </a:p>
        </p:txBody>
      </p:sp>
      <p:sp>
        <p:nvSpPr>
          <p:cNvPr id="18" name="TextBox 17"/>
          <p:cNvSpPr txBox="1"/>
          <p:nvPr/>
        </p:nvSpPr>
        <p:spPr>
          <a:xfrm>
            <a:off x="6105735" y="1329457"/>
            <a:ext cx="670696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BPS1</a:t>
            </a:r>
            <a:endParaRPr lang="en-GB" sz="1100" b="1" dirty="0" err="1"/>
          </a:p>
        </p:txBody>
      </p:sp>
      <p:sp>
        <p:nvSpPr>
          <p:cNvPr id="19" name="TextBox 18"/>
          <p:cNvSpPr txBox="1"/>
          <p:nvPr/>
        </p:nvSpPr>
        <p:spPr>
          <a:xfrm>
            <a:off x="7107438" y="1345550"/>
            <a:ext cx="917559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ASIC FAN</a:t>
            </a:r>
            <a:endParaRPr lang="en-GB" sz="1100" b="1" dirty="0" err="1"/>
          </a:p>
        </p:txBody>
      </p:sp>
      <p:sp>
        <p:nvSpPr>
          <p:cNvPr id="20" name="TextBox 19"/>
          <p:cNvSpPr txBox="1"/>
          <p:nvPr/>
        </p:nvSpPr>
        <p:spPr>
          <a:xfrm>
            <a:off x="8376917" y="1350773"/>
            <a:ext cx="705962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 2</a:t>
            </a:r>
            <a:endParaRPr lang="en-GB" sz="1100" b="1" dirty="0" err="1"/>
          </a:p>
        </p:txBody>
      </p:sp>
      <p:sp>
        <p:nvSpPr>
          <p:cNvPr id="21" name="TextBox 20"/>
          <p:cNvSpPr txBox="1"/>
          <p:nvPr/>
        </p:nvSpPr>
        <p:spPr>
          <a:xfrm>
            <a:off x="9532929" y="1345550"/>
            <a:ext cx="705962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 3</a:t>
            </a:r>
            <a:endParaRPr lang="en-GB" sz="1100" b="1" dirty="0" err="1"/>
          </a:p>
        </p:txBody>
      </p:sp>
      <p:cxnSp>
        <p:nvCxnSpPr>
          <p:cNvPr id="23" name="Straight Connector 22"/>
          <p:cNvCxnSpPr/>
          <p:nvPr/>
        </p:nvCxnSpPr>
        <p:spPr>
          <a:xfrm>
            <a:off x="5258270" y="1241908"/>
            <a:ext cx="504339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458567" y="214049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458567" y="462697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58567" y="719829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458567" y="968477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4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575920" y="225716"/>
            <a:ext cx="868649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5 ( NVMe 1.6 TB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565123" y="461392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6 (NVMe 1.6 TB)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565123" y="718524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7  (NVMe 1.6 TB)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65123" y="967172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8  (NVMe 1.6 TB)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706034" y="214050"/>
            <a:ext cx="924013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9  (NVMe 1.6 TB)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706035" y="462697"/>
            <a:ext cx="924012" cy="1724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10   (NVMe 1.6 TB)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706035" y="719829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11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06035" y="968477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12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812591" y="196960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13</a:t>
            </a:r>
            <a:r>
              <a:rPr lang="en-GB" sz="500" dirty="0"/>
              <a:t>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812591" y="461392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14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12591" y="718524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15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812591" y="967172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16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014327" y="1222388"/>
            <a:ext cx="1170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BASE I/O or BMC</a:t>
            </a:r>
          </a:p>
        </p:txBody>
      </p:sp>
      <p:sp>
        <p:nvSpPr>
          <p:cNvPr id="224" name="Rounded Rectangle 223"/>
          <p:cNvSpPr/>
          <p:nvPr/>
        </p:nvSpPr>
        <p:spPr bwMode="ltGray">
          <a:xfrm>
            <a:off x="5508231" y="237084"/>
            <a:ext cx="290546" cy="108855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26" name="Rounded Rectangle 225"/>
          <p:cNvSpPr/>
          <p:nvPr/>
        </p:nvSpPr>
        <p:spPr bwMode="ltGray">
          <a:xfrm>
            <a:off x="5919738" y="242530"/>
            <a:ext cx="290546" cy="108855"/>
          </a:xfrm>
          <a:prstGeom prst="round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27" name="Rounded Rectangle 226"/>
          <p:cNvSpPr/>
          <p:nvPr/>
        </p:nvSpPr>
        <p:spPr bwMode="ltGray">
          <a:xfrm>
            <a:off x="5506777" y="491982"/>
            <a:ext cx="290546" cy="108855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28" name="Rounded Rectangle 227"/>
          <p:cNvSpPr/>
          <p:nvPr/>
        </p:nvSpPr>
        <p:spPr bwMode="ltGray">
          <a:xfrm>
            <a:off x="5918284" y="497428"/>
            <a:ext cx="290546" cy="108855"/>
          </a:xfrm>
          <a:prstGeom prst="round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29" name="Rectangle 228"/>
          <p:cNvSpPr/>
          <p:nvPr/>
        </p:nvSpPr>
        <p:spPr bwMode="ltGray">
          <a:xfrm>
            <a:off x="5241230" y="1764777"/>
            <a:ext cx="5043399" cy="154694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0" name="Straight Connector 229"/>
          <p:cNvCxnSpPr/>
          <p:nvPr/>
        </p:nvCxnSpPr>
        <p:spPr>
          <a:xfrm>
            <a:off x="5241230" y="3060603"/>
            <a:ext cx="5050029" cy="2271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5963479" y="3083321"/>
            <a:ext cx="3178" cy="20936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6917160" y="3071962"/>
            <a:ext cx="3178" cy="22072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8126894" y="3076236"/>
            <a:ext cx="3178" cy="19890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9318642" y="3076236"/>
            <a:ext cx="3178" cy="21644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5285213" y="2912476"/>
            <a:ext cx="670696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BPS0</a:t>
            </a:r>
            <a:endParaRPr lang="en-GB" sz="1100" b="1" dirty="0" err="1"/>
          </a:p>
        </p:txBody>
      </p:sp>
      <p:sp>
        <p:nvSpPr>
          <p:cNvPr id="236" name="TextBox 235"/>
          <p:cNvSpPr txBox="1"/>
          <p:nvPr/>
        </p:nvSpPr>
        <p:spPr>
          <a:xfrm>
            <a:off x="6105735" y="2912475"/>
            <a:ext cx="670696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BPS1</a:t>
            </a:r>
            <a:endParaRPr lang="en-GB" sz="1100" b="1" dirty="0" err="1"/>
          </a:p>
        </p:txBody>
      </p:sp>
      <p:sp>
        <p:nvSpPr>
          <p:cNvPr id="237" name="TextBox 236"/>
          <p:cNvSpPr txBox="1"/>
          <p:nvPr/>
        </p:nvSpPr>
        <p:spPr>
          <a:xfrm>
            <a:off x="7107438" y="2928568"/>
            <a:ext cx="917559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ASIC FAN</a:t>
            </a:r>
            <a:endParaRPr lang="en-GB" sz="1100" b="1" dirty="0" err="1"/>
          </a:p>
        </p:txBody>
      </p:sp>
      <p:sp>
        <p:nvSpPr>
          <p:cNvPr id="238" name="TextBox 237"/>
          <p:cNvSpPr txBox="1"/>
          <p:nvPr/>
        </p:nvSpPr>
        <p:spPr>
          <a:xfrm>
            <a:off x="8376917" y="2933791"/>
            <a:ext cx="705962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 2</a:t>
            </a:r>
            <a:endParaRPr lang="en-GB" sz="1100" b="1" dirty="0" err="1"/>
          </a:p>
        </p:txBody>
      </p:sp>
      <p:sp>
        <p:nvSpPr>
          <p:cNvPr id="239" name="TextBox 238"/>
          <p:cNvSpPr txBox="1"/>
          <p:nvPr/>
        </p:nvSpPr>
        <p:spPr>
          <a:xfrm>
            <a:off x="9532929" y="2928568"/>
            <a:ext cx="705962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 3</a:t>
            </a:r>
            <a:endParaRPr lang="en-GB" sz="1100" b="1" dirty="0" err="1"/>
          </a:p>
        </p:txBody>
      </p:sp>
      <p:cxnSp>
        <p:nvCxnSpPr>
          <p:cNvPr id="240" name="Straight Connector 239"/>
          <p:cNvCxnSpPr/>
          <p:nvPr/>
        </p:nvCxnSpPr>
        <p:spPr>
          <a:xfrm>
            <a:off x="5258270" y="2824926"/>
            <a:ext cx="504339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5458567" y="1797067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 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458567" y="2045715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2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5458567" y="2302847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3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5458567" y="2551495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4 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7706035" y="2302847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11 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7706035" y="2551495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12 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8812591" y="1779978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13</a:t>
            </a:r>
            <a:r>
              <a:rPr lang="en-GB" sz="500" dirty="0"/>
              <a:t> </a:t>
            </a:r>
          </a:p>
        </p:txBody>
      </p:sp>
      <p:sp>
        <p:nvSpPr>
          <p:cNvPr id="254" name="Rectangle 253"/>
          <p:cNvSpPr/>
          <p:nvPr/>
        </p:nvSpPr>
        <p:spPr>
          <a:xfrm>
            <a:off x="8812591" y="2044410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14 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8812591" y="2301542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15 </a:t>
            </a:r>
          </a:p>
        </p:txBody>
      </p:sp>
      <p:sp>
        <p:nvSpPr>
          <p:cNvPr id="256" name="Rectangle 255"/>
          <p:cNvSpPr/>
          <p:nvPr/>
        </p:nvSpPr>
        <p:spPr>
          <a:xfrm>
            <a:off x="8812591" y="2550190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16 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7014327" y="2805406"/>
            <a:ext cx="1170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BASE I/O or BMC</a:t>
            </a:r>
          </a:p>
        </p:txBody>
      </p:sp>
      <p:sp>
        <p:nvSpPr>
          <p:cNvPr id="258" name="Rounded Rectangle 257"/>
          <p:cNvSpPr/>
          <p:nvPr/>
        </p:nvSpPr>
        <p:spPr bwMode="ltGray">
          <a:xfrm>
            <a:off x="5508231" y="1820102"/>
            <a:ext cx="290546" cy="108855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59" name="Rounded Rectangle 258"/>
          <p:cNvSpPr/>
          <p:nvPr/>
        </p:nvSpPr>
        <p:spPr bwMode="ltGray">
          <a:xfrm>
            <a:off x="5919738" y="1825548"/>
            <a:ext cx="290546" cy="108855"/>
          </a:xfrm>
          <a:prstGeom prst="round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60" name="Rounded Rectangle 259"/>
          <p:cNvSpPr/>
          <p:nvPr/>
        </p:nvSpPr>
        <p:spPr bwMode="ltGray">
          <a:xfrm>
            <a:off x="5506777" y="2075000"/>
            <a:ext cx="290546" cy="108855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61" name="Rounded Rectangle 260"/>
          <p:cNvSpPr/>
          <p:nvPr/>
        </p:nvSpPr>
        <p:spPr bwMode="ltGray">
          <a:xfrm>
            <a:off x="5918284" y="2080446"/>
            <a:ext cx="290546" cy="108855"/>
          </a:xfrm>
          <a:prstGeom prst="round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62" name="Rectangle 261"/>
          <p:cNvSpPr/>
          <p:nvPr/>
        </p:nvSpPr>
        <p:spPr bwMode="ltGray">
          <a:xfrm>
            <a:off x="5241230" y="3347282"/>
            <a:ext cx="5043399" cy="154694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3" name="Straight Connector 262"/>
          <p:cNvCxnSpPr/>
          <p:nvPr/>
        </p:nvCxnSpPr>
        <p:spPr>
          <a:xfrm>
            <a:off x="5241230" y="4643108"/>
            <a:ext cx="5050029" cy="2271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5963479" y="4665826"/>
            <a:ext cx="3178" cy="20936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6917160" y="4654467"/>
            <a:ext cx="3178" cy="22072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8126894" y="4658741"/>
            <a:ext cx="3178" cy="19890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9318642" y="4658741"/>
            <a:ext cx="3178" cy="21644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5285213" y="4494981"/>
            <a:ext cx="670696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BPS0</a:t>
            </a:r>
            <a:endParaRPr lang="en-GB" sz="1100" b="1" dirty="0" err="1"/>
          </a:p>
        </p:txBody>
      </p:sp>
      <p:sp>
        <p:nvSpPr>
          <p:cNvPr id="269" name="TextBox 268"/>
          <p:cNvSpPr txBox="1"/>
          <p:nvPr/>
        </p:nvSpPr>
        <p:spPr>
          <a:xfrm>
            <a:off x="6105735" y="4494980"/>
            <a:ext cx="670696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BPS1</a:t>
            </a:r>
            <a:endParaRPr lang="en-GB" sz="1100" b="1" dirty="0" err="1"/>
          </a:p>
        </p:txBody>
      </p:sp>
      <p:sp>
        <p:nvSpPr>
          <p:cNvPr id="270" name="TextBox 269"/>
          <p:cNvSpPr txBox="1"/>
          <p:nvPr/>
        </p:nvSpPr>
        <p:spPr>
          <a:xfrm>
            <a:off x="7107438" y="4511073"/>
            <a:ext cx="917559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ASIC FAN</a:t>
            </a:r>
            <a:endParaRPr lang="en-GB" sz="1100" b="1" dirty="0" err="1"/>
          </a:p>
        </p:txBody>
      </p:sp>
      <p:sp>
        <p:nvSpPr>
          <p:cNvPr id="271" name="TextBox 270"/>
          <p:cNvSpPr txBox="1"/>
          <p:nvPr/>
        </p:nvSpPr>
        <p:spPr>
          <a:xfrm>
            <a:off x="8376917" y="4516296"/>
            <a:ext cx="705962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 2</a:t>
            </a:r>
            <a:endParaRPr lang="en-GB" sz="1100" b="1" dirty="0" err="1"/>
          </a:p>
        </p:txBody>
      </p:sp>
      <p:sp>
        <p:nvSpPr>
          <p:cNvPr id="272" name="TextBox 271"/>
          <p:cNvSpPr txBox="1"/>
          <p:nvPr/>
        </p:nvSpPr>
        <p:spPr>
          <a:xfrm>
            <a:off x="9532929" y="4511073"/>
            <a:ext cx="705962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 3</a:t>
            </a:r>
            <a:endParaRPr lang="en-GB" sz="1100" b="1" dirty="0" err="1"/>
          </a:p>
        </p:txBody>
      </p:sp>
      <p:cxnSp>
        <p:nvCxnSpPr>
          <p:cNvPr id="273" name="Straight Connector 272"/>
          <p:cNvCxnSpPr/>
          <p:nvPr/>
        </p:nvCxnSpPr>
        <p:spPr>
          <a:xfrm>
            <a:off x="5258270" y="4407431"/>
            <a:ext cx="504339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/>
          <p:cNvSpPr/>
          <p:nvPr/>
        </p:nvSpPr>
        <p:spPr>
          <a:xfrm>
            <a:off x="5458567" y="3379572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 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5458567" y="3628220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2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5458567" y="3885352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3</a:t>
            </a:r>
          </a:p>
        </p:txBody>
      </p:sp>
      <p:sp>
        <p:nvSpPr>
          <p:cNvPr id="277" name="Rectangle 276"/>
          <p:cNvSpPr/>
          <p:nvPr/>
        </p:nvSpPr>
        <p:spPr>
          <a:xfrm>
            <a:off x="5458567" y="4134000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4 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7706035" y="3885352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11 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7706035" y="4134000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12 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8812591" y="3362483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13</a:t>
            </a:r>
            <a:r>
              <a:rPr lang="en-GB" sz="500" dirty="0"/>
              <a:t> 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8812591" y="3626915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14 </a:t>
            </a:r>
          </a:p>
        </p:txBody>
      </p:sp>
      <p:sp>
        <p:nvSpPr>
          <p:cNvPr id="288" name="Rectangle 287"/>
          <p:cNvSpPr/>
          <p:nvPr/>
        </p:nvSpPr>
        <p:spPr>
          <a:xfrm>
            <a:off x="8812591" y="3884047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15 </a:t>
            </a:r>
          </a:p>
        </p:txBody>
      </p:sp>
      <p:sp>
        <p:nvSpPr>
          <p:cNvPr id="289" name="Rectangle 288"/>
          <p:cNvSpPr/>
          <p:nvPr/>
        </p:nvSpPr>
        <p:spPr>
          <a:xfrm>
            <a:off x="8812591" y="4132695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16 </a:t>
            </a:r>
          </a:p>
        </p:txBody>
      </p:sp>
      <p:sp>
        <p:nvSpPr>
          <p:cNvPr id="290" name="Rectangle 289"/>
          <p:cNvSpPr/>
          <p:nvPr/>
        </p:nvSpPr>
        <p:spPr>
          <a:xfrm>
            <a:off x="7014327" y="4387911"/>
            <a:ext cx="1170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BASE I/O or BMC</a:t>
            </a:r>
          </a:p>
        </p:txBody>
      </p:sp>
      <p:sp>
        <p:nvSpPr>
          <p:cNvPr id="291" name="Rounded Rectangle 290"/>
          <p:cNvSpPr/>
          <p:nvPr/>
        </p:nvSpPr>
        <p:spPr bwMode="ltGray">
          <a:xfrm>
            <a:off x="5508231" y="3402607"/>
            <a:ext cx="290546" cy="108855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92" name="Rounded Rectangle 291"/>
          <p:cNvSpPr/>
          <p:nvPr/>
        </p:nvSpPr>
        <p:spPr bwMode="ltGray">
          <a:xfrm>
            <a:off x="5919738" y="3408053"/>
            <a:ext cx="290546" cy="108855"/>
          </a:xfrm>
          <a:prstGeom prst="round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93" name="Rounded Rectangle 292"/>
          <p:cNvSpPr/>
          <p:nvPr/>
        </p:nvSpPr>
        <p:spPr bwMode="ltGray">
          <a:xfrm>
            <a:off x="5506777" y="3657505"/>
            <a:ext cx="290546" cy="108855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94" name="Rounded Rectangle 293"/>
          <p:cNvSpPr/>
          <p:nvPr/>
        </p:nvSpPr>
        <p:spPr bwMode="ltGray">
          <a:xfrm>
            <a:off x="5918284" y="3662951"/>
            <a:ext cx="290546" cy="108855"/>
          </a:xfrm>
          <a:prstGeom prst="round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295" name="Rectangle 294"/>
          <p:cNvSpPr/>
          <p:nvPr/>
        </p:nvSpPr>
        <p:spPr bwMode="ltGray">
          <a:xfrm>
            <a:off x="5238827" y="4924074"/>
            <a:ext cx="5043399" cy="1546942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6" name="Straight Connector 295"/>
          <p:cNvCxnSpPr/>
          <p:nvPr/>
        </p:nvCxnSpPr>
        <p:spPr>
          <a:xfrm>
            <a:off x="5238827" y="6219900"/>
            <a:ext cx="5050029" cy="2271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>
            <a:off x="5961076" y="6242618"/>
            <a:ext cx="3178" cy="209363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6914757" y="6231259"/>
            <a:ext cx="3178" cy="22072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8124491" y="6235533"/>
            <a:ext cx="3178" cy="19890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9316239" y="6235533"/>
            <a:ext cx="3178" cy="216448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/>
          <p:cNvSpPr txBox="1"/>
          <p:nvPr/>
        </p:nvSpPr>
        <p:spPr>
          <a:xfrm>
            <a:off x="5282810" y="6071773"/>
            <a:ext cx="670696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BPS0</a:t>
            </a:r>
            <a:endParaRPr lang="en-GB" sz="1100" b="1" dirty="0" err="1"/>
          </a:p>
        </p:txBody>
      </p:sp>
      <p:sp>
        <p:nvSpPr>
          <p:cNvPr id="302" name="TextBox 301"/>
          <p:cNvSpPr txBox="1"/>
          <p:nvPr/>
        </p:nvSpPr>
        <p:spPr>
          <a:xfrm>
            <a:off x="6103332" y="6071772"/>
            <a:ext cx="670696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BPS1</a:t>
            </a:r>
            <a:endParaRPr lang="en-GB" sz="1100" b="1" dirty="0" err="1"/>
          </a:p>
        </p:txBody>
      </p:sp>
      <p:sp>
        <p:nvSpPr>
          <p:cNvPr id="303" name="TextBox 302"/>
          <p:cNvSpPr txBox="1"/>
          <p:nvPr/>
        </p:nvSpPr>
        <p:spPr>
          <a:xfrm>
            <a:off x="7105035" y="6087865"/>
            <a:ext cx="917559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ASIC FAN</a:t>
            </a:r>
            <a:endParaRPr lang="en-GB" sz="1100" b="1" dirty="0" err="1"/>
          </a:p>
        </p:txBody>
      </p:sp>
      <p:sp>
        <p:nvSpPr>
          <p:cNvPr id="304" name="TextBox 303"/>
          <p:cNvSpPr txBox="1"/>
          <p:nvPr/>
        </p:nvSpPr>
        <p:spPr>
          <a:xfrm>
            <a:off x="8374514" y="6093088"/>
            <a:ext cx="705962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 2</a:t>
            </a:r>
            <a:endParaRPr lang="en-GB" sz="1100" b="1" dirty="0" err="1"/>
          </a:p>
        </p:txBody>
      </p:sp>
      <p:sp>
        <p:nvSpPr>
          <p:cNvPr id="305" name="TextBox 304"/>
          <p:cNvSpPr txBox="1"/>
          <p:nvPr/>
        </p:nvSpPr>
        <p:spPr>
          <a:xfrm>
            <a:off x="9530526" y="6087865"/>
            <a:ext cx="705962" cy="52168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100" b="1" dirty="0"/>
              <a:t>BPS 3</a:t>
            </a:r>
            <a:endParaRPr lang="en-GB" sz="1100" b="1" dirty="0" err="1"/>
          </a:p>
        </p:txBody>
      </p:sp>
      <p:cxnSp>
        <p:nvCxnSpPr>
          <p:cNvPr id="306" name="Straight Connector 305"/>
          <p:cNvCxnSpPr/>
          <p:nvPr/>
        </p:nvCxnSpPr>
        <p:spPr>
          <a:xfrm>
            <a:off x="5255867" y="5984223"/>
            <a:ext cx="504339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5456164" y="4956364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 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5456164" y="5205012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2</a:t>
            </a:r>
          </a:p>
        </p:txBody>
      </p:sp>
      <p:sp>
        <p:nvSpPr>
          <p:cNvPr id="309" name="Rectangle 308"/>
          <p:cNvSpPr/>
          <p:nvPr/>
        </p:nvSpPr>
        <p:spPr>
          <a:xfrm>
            <a:off x="5456164" y="5462144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3</a:t>
            </a:r>
          </a:p>
        </p:txBody>
      </p:sp>
      <p:sp>
        <p:nvSpPr>
          <p:cNvPr id="310" name="Rectangle 309"/>
          <p:cNvSpPr/>
          <p:nvPr/>
        </p:nvSpPr>
        <p:spPr>
          <a:xfrm>
            <a:off x="5456164" y="5710792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4 </a:t>
            </a:r>
          </a:p>
        </p:txBody>
      </p:sp>
      <p:sp>
        <p:nvSpPr>
          <p:cNvPr id="317" name="Rectangle 316"/>
          <p:cNvSpPr/>
          <p:nvPr/>
        </p:nvSpPr>
        <p:spPr>
          <a:xfrm>
            <a:off x="7703632" y="5462144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11 </a:t>
            </a:r>
          </a:p>
        </p:txBody>
      </p:sp>
      <p:sp>
        <p:nvSpPr>
          <p:cNvPr id="318" name="Rectangle 317"/>
          <p:cNvSpPr/>
          <p:nvPr/>
        </p:nvSpPr>
        <p:spPr>
          <a:xfrm>
            <a:off x="7703632" y="5710792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12 </a:t>
            </a:r>
          </a:p>
        </p:txBody>
      </p:sp>
      <p:sp>
        <p:nvSpPr>
          <p:cNvPr id="319" name="Rectangle 318"/>
          <p:cNvSpPr/>
          <p:nvPr/>
        </p:nvSpPr>
        <p:spPr>
          <a:xfrm>
            <a:off x="8810188" y="4939275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13</a:t>
            </a:r>
            <a:r>
              <a:rPr lang="en-GB" sz="500" dirty="0"/>
              <a:t> </a:t>
            </a:r>
          </a:p>
        </p:txBody>
      </p:sp>
      <p:sp>
        <p:nvSpPr>
          <p:cNvPr id="320" name="Rectangle 319"/>
          <p:cNvSpPr/>
          <p:nvPr/>
        </p:nvSpPr>
        <p:spPr>
          <a:xfrm>
            <a:off x="8810188" y="5203707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14 </a:t>
            </a:r>
          </a:p>
        </p:txBody>
      </p:sp>
      <p:sp>
        <p:nvSpPr>
          <p:cNvPr id="321" name="Rectangle 320"/>
          <p:cNvSpPr/>
          <p:nvPr/>
        </p:nvSpPr>
        <p:spPr>
          <a:xfrm>
            <a:off x="8810188" y="5460839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15 </a:t>
            </a:r>
          </a:p>
        </p:txBody>
      </p:sp>
      <p:sp>
        <p:nvSpPr>
          <p:cNvPr id="322" name="Rectangle 321"/>
          <p:cNvSpPr/>
          <p:nvPr/>
        </p:nvSpPr>
        <p:spPr>
          <a:xfrm>
            <a:off x="8810188" y="5709487"/>
            <a:ext cx="81728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16 </a:t>
            </a:r>
          </a:p>
        </p:txBody>
      </p:sp>
      <p:sp>
        <p:nvSpPr>
          <p:cNvPr id="323" name="Rectangle 322"/>
          <p:cNvSpPr/>
          <p:nvPr/>
        </p:nvSpPr>
        <p:spPr>
          <a:xfrm>
            <a:off x="7011924" y="5964703"/>
            <a:ext cx="1170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BASE I/O or BMC</a:t>
            </a:r>
          </a:p>
        </p:txBody>
      </p:sp>
      <p:sp>
        <p:nvSpPr>
          <p:cNvPr id="324" name="Rounded Rectangle 323"/>
          <p:cNvSpPr/>
          <p:nvPr/>
        </p:nvSpPr>
        <p:spPr bwMode="ltGray">
          <a:xfrm>
            <a:off x="5505828" y="4979399"/>
            <a:ext cx="290546" cy="108855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325" name="Rounded Rectangle 324"/>
          <p:cNvSpPr/>
          <p:nvPr/>
        </p:nvSpPr>
        <p:spPr bwMode="ltGray">
          <a:xfrm>
            <a:off x="5917335" y="4984845"/>
            <a:ext cx="290546" cy="108855"/>
          </a:xfrm>
          <a:prstGeom prst="round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326" name="Rounded Rectangle 325"/>
          <p:cNvSpPr/>
          <p:nvPr/>
        </p:nvSpPr>
        <p:spPr bwMode="ltGray">
          <a:xfrm>
            <a:off x="5504374" y="5234297"/>
            <a:ext cx="290546" cy="108855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sp>
        <p:nvSpPr>
          <p:cNvPr id="327" name="Rounded Rectangle 326"/>
          <p:cNvSpPr/>
          <p:nvPr/>
        </p:nvSpPr>
        <p:spPr bwMode="ltGray">
          <a:xfrm>
            <a:off x="5915881" y="5239743"/>
            <a:ext cx="290546" cy="108855"/>
          </a:xfrm>
          <a:prstGeom prst="round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p1n1</a:t>
            </a:r>
            <a:endParaRPr lang="en-GB" sz="300" dirty="0">
              <a:solidFill>
                <a:schemeClr val="tx1"/>
              </a:solidFill>
            </a:endParaRPr>
          </a:p>
        </p:txBody>
      </p:sp>
      <p:cxnSp>
        <p:nvCxnSpPr>
          <p:cNvPr id="332" name="Straight Connector 331"/>
          <p:cNvCxnSpPr>
            <a:stCxn id="224" idx="1"/>
            <a:endCxn id="338" idx="3"/>
          </p:cNvCxnSpPr>
          <p:nvPr/>
        </p:nvCxnSpPr>
        <p:spPr>
          <a:xfrm flipH="1">
            <a:off x="3593380" y="291512"/>
            <a:ext cx="1914851" cy="1997571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>
            <a:stCxn id="258" idx="1"/>
            <a:endCxn id="338" idx="3"/>
          </p:cNvCxnSpPr>
          <p:nvPr/>
        </p:nvCxnSpPr>
        <p:spPr>
          <a:xfrm flipH="1">
            <a:off x="3593380" y="1874530"/>
            <a:ext cx="1914851" cy="414553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291" idx="1"/>
            <a:endCxn id="338" idx="3"/>
          </p:cNvCxnSpPr>
          <p:nvPr/>
        </p:nvCxnSpPr>
        <p:spPr>
          <a:xfrm flipH="1" flipV="1">
            <a:off x="3593380" y="2289083"/>
            <a:ext cx="1914851" cy="11679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Rectangle 337"/>
          <p:cNvSpPr/>
          <p:nvPr/>
        </p:nvSpPr>
        <p:spPr bwMode="ltGray">
          <a:xfrm>
            <a:off x="2486766" y="2074175"/>
            <a:ext cx="1106614" cy="429816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bond0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44" name="Straight Connector 343"/>
          <p:cNvCxnSpPr>
            <a:stCxn id="338" idx="3"/>
            <a:endCxn id="324" idx="1"/>
          </p:cNvCxnSpPr>
          <p:nvPr/>
        </p:nvCxnSpPr>
        <p:spPr>
          <a:xfrm>
            <a:off x="3593380" y="2289083"/>
            <a:ext cx="1912448" cy="2744744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/>
          <p:cNvSpPr/>
          <p:nvPr/>
        </p:nvSpPr>
        <p:spPr bwMode="ltGray">
          <a:xfrm>
            <a:off x="2486766" y="3741176"/>
            <a:ext cx="1106614" cy="429816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bond1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47" name="Straight Connector 346"/>
          <p:cNvCxnSpPr>
            <a:stCxn id="228" idx="2"/>
            <a:endCxn id="345" idx="3"/>
          </p:cNvCxnSpPr>
          <p:nvPr/>
        </p:nvCxnSpPr>
        <p:spPr>
          <a:xfrm flipH="1">
            <a:off x="3593380" y="606283"/>
            <a:ext cx="2470177" cy="334980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>
            <a:endCxn id="345" idx="3"/>
          </p:cNvCxnSpPr>
          <p:nvPr/>
        </p:nvCxnSpPr>
        <p:spPr>
          <a:xfrm flipH="1">
            <a:off x="3593380" y="2212457"/>
            <a:ext cx="2495315" cy="1743627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294" idx="1"/>
            <a:endCxn id="345" idx="3"/>
          </p:cNvCxnSpPr>
          <p:nvPr/>
        </p:nvCxnSpPr>
        <p:spPr>
          <a:xfrm flipH="1">
            <a:off x="3593380" y="3717379"/>
            <a:ext cx="2324904" cy="23870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327" idx="1"/>
            <a:endCxn id="345" idx="3"/>
          </p:cNvCxnSpPr>
          <p:nvPr/>
        </p:nvCxnSpPr>
        <p:spPr>
          <a:xfrm flipH="1" flipV="1">
            <a:off x="3593380" y="3956084"/>
            <a:ext cx="2322501" cy="1338087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Cloud 368"/>
          <p:cNvSpPr/>
          <p:nvPr/>
        </p:nvSpPr>
        <p:spPr bwMode="ltGray">
          <a:xfrm>
            <a:off x="645699" y="1978896"/>
            <a:ext cx="1186315" cy="645292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Subnet1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78" name="Cloud 377"/>
          <p:cNvSpPr/>
          <p:nvPr/>
        </p:nvSpPr>
        <p:spPr bwMode="ltGray">
          <a:xfrm>
            <a:off x="697613" y="3730678"/>
            <a:ext cx="1186315" cy="645292"/>
          </a:xfrm>
          <a:prstGeom prst="clou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Subnet2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85" name="TextBox 384"/>
          <p:cNvSpPr txBox="1"/>
          <p:nvPr/>
        </p:nvSpPr>
        <p:spPr>
          <a:xfrm>
            <a:off x="2082871" y="2359815"/>
            <a:ext cx="1847109" cy="5355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200" dirty="0"/>
              <a:t>Bond mode = round robin</a:t>
            </a:r>
            <a:endParaRPr lang="en-GB" sz="1200" dirty="0" err="1"/>
          </a:p>
        </p:txBody>
      </p:sp>
      <p:sp>
        <p:nvSpPr>
          <p:cNvPr id="386" name="TextBox 385"/>
          <p:cNvSpPr txBox="1"/>
          <p:nvPr/>
        </p:nvSpPr>
        <p:spPr>
          <a:xfrm>
            <a:off x="2133924" y="4034206"/>
            <a:ext cx="1847109" cy="5355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1200" dirty="0"/>
              <a:t>Bond mode = round robin</a:t>
            </a:r>
            <a:endParaRPr lang="en-GB" sz="1200" dirty="0" err="1"/>
          </a:p>
        </p:txBody>
      </p:sp>
      <p:cxnSp>
        <p:nvCxnSpPr>
          <p:cNvPr id="388" name="Straight Arrow Connector 387"/>
          <p:cNvCxnSpPr>
            <a:stCxn id="369" idx="0"/>
            <a:endCxn id="338" idx="1"/>
          </p:cNvCxnSpPr>
          <p:nvPr/>
        </p:nvCxnSpPr>
        <p:spPr>
          <a:xfrm flipV="1">
            <a:off x="1831025" y="2289083"/>
            <a:ext cx="655741" cy="1245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Arrow Connector 389"/>
          <p:cNvCxnSpPr>
            <a:stCxn id="378" idx="0"/>
          </p:cNvCxnSpPr>
          <p:nvPr/>
        </p:nvCxnSpPr>
        <p:spPr>
          <a:xfrm flipV="1">
            <a:off x="1882939" y="4034206"/>
            <a:ext cx="603827" cy="1911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123908" y="4930679"/>
            <a:ext cx="4948214" cy="118801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200" dirty="0"/>
              <a:t>Install hpe-auto-config ( part of HPEFS )</a:t>
            </a: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200" dirty="0"/>
              <a:t>Use persistent naming convention as per the superdome-flex admin guide</a:t>
            </a:r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GB" sz="1200" dirty="0">
                <a:hlinkClick r:id="rId3"/>
              </a:rPr>
              <a:t>https://support.hpe.com/hpesc/public/docDisplay?docId=a00038167en_us</a:t>
            </a:r>
            <a:endParaRPr lang="en-GB" sz="1200" dirty="0"/>
          </a:p>
          <a:p>
            <a:pPr marL="285750" indent="-285750">
              <a:lnSpc>
                <a:spcPct val="90000"/>
              </a:lnSpc>
              <a:spcBef>
                <a:spcPts val="400"/>
              </a:spcBef>
              <a:buFontTx/>
              <a:buChar char="-"/>
            </a:pPr>
            <a:r>
              <a:rPr lang="en-US" sz="1200" dirty="0"/>
              <a:t>Perform mapping of chassis &amp; </a:t>
            </a:r>
            <a:r>
              <a:rPr lang="en-US" sz="1200" dirty="0" err="1"/>
              <a:t>nic</a:t>
            </a:r>
            <a:r>
              <a:rPr lang="en-US" sz="1200" dirty="0"/>
              <a:t> before performing the bonding.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9453484" y="410601"/>
            <a:ext cx="1313501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Chassis #1</a:t>
            </a:r>
            <a:endParaRPr lang="en-GB" dirty="0" err="1"/>
          </a:p>
        </p:txBody>
      </p:sp>
      <p:sp>
        <p:nvSpPr>
          <p:cNvPr id="163" name="TextBox 162"/>
          <p:cNvSpPr txBox="1"/>
          <p:nvPr/>
        </p:nvSpPr>
        <p:spPr>
          <a:xfrm rot="16200000">
            <a:off x="9501106" y="1959778"/>
            <a:ext cx="1313501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Chassis #2</a:t>
            </a:r>
            <a:endParaRPr lang="en-GB" dirty="0" err="1"/>
          </a:p>
        </p:txBody>
      </p:sp>
      <p:sp>
        <p:nvSpPr>
          <p:cNvPr id="164" name="TextBox 163"/>
          <p:cNvSpPr txBox="1"/>
          <p:nvPr/>
        </p:nvSpPr>
        <p:spPr>
          <a:xfrm rot="16200000">
            <a:off x="9503790" y="3544332"/>
            <a:ext cx="1313501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Chassis #3</a:t>
            </a:r>
            <a:endParaRPr lang="en-GB" dirty="0" err="1"/>
          </a:p>
        </p:txBody>
      </p:sp>
      <p:sp>
        <p:nvSpPr>
          <p:cNvPr id="165" name="TextBox 164"/>
          <p:cNvSpPr txBox="1"/>
          <p:nvPr/>
        </p:nvSpPr>
        <p:spPr>
          <a:xfrm rot="16200000">
            <a:off x="9501106" y="5128773"/>
            <a:ext cx="1313501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Chassis #4</a:t>
            </a:r>
            <a:endParaRPr lang="en-GB" dirty="0" err="1"/>
          </a:p>
        </p:txBody>
      </p:sp>
      <p:sp>
        <p:nvSpPr>
          <p:cNvPr id="43" name="TextBox 42"/>
          <p:cNvSpPr txBox="1"/>
          <p:nvPr/>
        </p:nvSpPr>
        <p:spPr>
          <a:xfrm>
            <a:off x="348028" y="120000"/>
            <a:ext cx="2742097" cy="6186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Comcast PoC Configuration</a:t>
            </a:r>
            <a:endParaRPr lang="en-GB" dirty="0" err="1"/>
          </a:p>
        </p:txBody>
      </p:sp>
      <p:sp>
        <p:nvSpPr>
          <p:cNvPr id="170" name="Rectangle 169"/>
          <p:cNvSpPr/>
          <p:nvPr/>
        </p:nvSpPr>
        <p:spPr>
          <a:xfrm>
            <a:off x="6571730" y="1813216"/>
            <a:ext cx="868649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5 ( NVMe 1.6 TB 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6560933" y="2048892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6 (NVMe 1.6 TB) 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6560933" y="2306024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7  (NVMe 1.6 TB) 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6560933" y="2554672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8  (NVMe 1.6 TB) 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7701844" y="1801550"/>
            <a:ext cx="924013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9  (NVMe 1.6 TB) 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701845" y="2050197"/>
            <a:ext cx="924012" cy="1724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10   (NVMe 1.6 TB)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6585650" y="3423818"/>
            <a:ext cx="868649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5 ( NVMe 1.6 TB 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6574853" y="3659494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6 (NVMe 1.6 TB) 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6574853" y="3916626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7  (NVMe 1.6 TB) 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6574853" y="4165274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8  (NVMe 1.6 TB) 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7715764" y="3412152"/>
            <a:ext cx="924013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9  (NVMe 1.6 TB) 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715765" y="3660799"/>
            <a:ext cx="924012" cy="1724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10   (NVMe 1.6 TB)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6571729" y="4991390"/>
            <a:ext cx="868649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5 ( NVMe 1.6 TB 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6560932" y="5227066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6 (NVMe 1.6 TB) 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6560932" y="5484198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7  (NVMe 1.6 TB) 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6560932" y="5732846"/>
            <a:ext cx="879446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8  (NVMe 1.6 TB) 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7701843" y="4979724"/>
            <a:ext cx="924013" cy="169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9  (NVMe 1.6 TB) 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701844" y="5228371"/>
            <a:ext cx="924012" cy="1724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500" b="1" dirty="0">
                <a:solidFill>
                  <a:srgbClr val="000000"/>
                </a:solidFill>
                <a:latin typeface="Calibri" panose="020F0502020204030204" pitchFamily="34" charset="0"/>
              </a:rPr>
              <a:t>PCIs Slot 10   (NVMe 1.6 TB)</a:t>
            </a:r>
          </a:p>
        </p:txBody>
      </p:sp>
    </p:spTree>
    <p:extLst>
      <p:ext uri="{BB962C8B-B14F-4D97-AF65-F5344CB8AC3E}">
        <p14:creationId xmlns:p14="http://schemas.microsoft.com/office/powerpoint/2010/main" val="6072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7"/>
          </p:nvPr>
        </p:nvSpPr>
        <p:spPr>
          <a:xfrm>
            <a:off x="388938" y="1018211"/>
            <a:ext cx="9813405" cy="5077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Reduce Mean Time to Detection (MTTD) and dwell time with proactive threat hunting </a:t>
            </a:r>
          </a:p>
          <a:p>
            <a:endParaRPr lang="en-US" dirty="0"/>
          </a:p>
          <a:p>
            <a:r>
              <a:rPr lang="en-US" dirty="0"/>
              <a:t>Threat pattern matching and machine learning-based anomaly detection </a:t>
            </a:r>
          </a:p>
          <a:p>
            <a:pPr lvl="1"/>
            <a:r>
              <a:rPr lang="en-US" dirty="0"/>
              <a:t>Rapidly identify hard-to-detect patterns such as lateral movement </a:t>
            </a:r>
          </a:p>
          <a:p>
            <a:pPr lvl="1"/>
            <a:r>
              <a:rPr lang="en-US" dirty="0"/>
              <a:t>Increase the number of potential threats identified while decreasing false positives</a:t>
            </a:r>
          </a:p>
          <a:p>
            <a:pPr lvl="1"/>
            <a:r>
              <a:rPr lang="en-US" dirty="0"/>
              <a:t>Attack threats “left-of-boom” </a:t>
            </a:r>
          </a:p>
          <a:p>
            <a:pPr lvl="1"/>
            <a:r>
              <a:rPr lang="en-US" dirty="0"/>
              <a:t>Limit blast radius and dwell time through faster time to detect</a:t>
            </a:r>
          </a:p>
          <a:p>
            <a:pPr lvl="1"/>
            <a:r>
              <a:rPr lang="en-US" dirty="0"/>
              <a:t>Reduce overall risk associated with high priority / profile cyber events</a:t>
            </a:r>
          </a:p>
          <a:p>
            <a:endParaRPr lang="en-US" dirty="0"/>
          </a:p>
          <a:p>
            <a:r>
              <a:rPr lang="en-US" dirty="0"/>
              <a:t>Enabled through advanced analytic and compute capability</a:t>
            </a:r>
          </a:p>
          <a:p>
            <a:pPr lvl="1"/>
            <a:r>
              <a:rPr lang="en-US" dirty="0"/>
              <a:t>Deploy next generation graph analytics to model the massive complexity of an </a:t>
            </a:r>
            <a:br>
              <a:rPr lang="en-US" dirty="0"/>
            </a:br>
            <a:r>
              <a:rPr lang="en-US" dirty="0"/>
              <a:t>enterprise network graph</a:t>
            </a:r>
          </a:p>
          <a:p>
            <a:pPr lvl="1"/>
            <a:r>
              <a:rPr lang="en-US" dirty="0"/>
              <a:t>Leverage advanced data engineering with big data techniques to expand data </a:t>
            </a:r>
            <a:br>
              <a:rPr lang="en-US" dirty="0"/>
            </a:br>
            <a:r>
              <a:rPr lang="en-US" dirty="0"/>
              <a:t>coverage in cyber threat hunting</a:t>
            </a:r>
          </a:p>
          <a:p>
            <a:pPr lvl="1"/>
            <a:r>
              <a:rPr lang="en-US" dirty="0"/>
              <a:t>MDC-optimized analytics to execute an order of magnitude more network threat </a:t>
            </a:r>
            <a:br>
              <a:rPr lang="en-US" dirty="0"/>
            </a:br>
            <a:r>
              <a:rPr lang="en-US" dirty="0"/>
              <a:t>queries in a given time period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4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552EC2-3A30-8640-A091-D834C908A0B9}"/>
              </a:ext>
            </a:extLst>
          </p:cNvPr>
          <p:cNvGrpSpPr/>
          <p:nvPr/>
        </p:nvGrpSpPr>
        <p:grpSpPr>
          <a:xfrm>
            <a:off x="9827350" y="3586691"/>
            <a:ext cx="1369728" cy="726017"/>
            <a:chOff x="10300916" y="2562150"/>
            <a:chExt cx="1369728" cy="726017"/>
          </a:xfrm>
        </p:grpSpPr>
        <p:sp>
          <p:nvSpPr>
            <p:cNvPr id="7" name="Rectangle 6"/>
            <p:cNvSpPr/>
            <p:nvPr/>
          </p:nvSpPr>
          <p:spPr bwMode="ltGray">
            <a:xfrm>
              <a:off x="10376253" y="2562150"/>
              <a:ext cx="54789" cy="7260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10492680" y="2562150"/>
              <a:ext cx="54789" cy="7260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10609106" y="2562150"/>
              <a:ext cx="54789" cy="7260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10725533" y="2562150"/>
              <a:ext cx="54789" cy="7260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10841960" y="2562150"/>
              <a:ext cx="54789" cy="7260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10958386" y="2562150"/>
              <a:ext cx="54789" cy="7260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11074813" y="2562150"/>
              <a:ext cx="54789" cy="7260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11191239" y="2562150"/>
              <a:ext cx="54789" cy="7260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11307667" y="2562150"/>
              <a:ext cx="54789" cy="7260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11424093" y="2562150"/>
              <a:ext cx="54789" cy="7260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11540519" y="2562150"/>
              <a:ext cx="54789" cy="72601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0" scaled="1"/>
              <a:tileRect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10300916" y="2658778"/>
              <a:ext cx="1369728" cy="53276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prstClr val="black"/>
                  </a:solidFill>
                </a:rPr>
                <a:t>In Memory Analytics</a:t>
              </a:r>
            </a:p>
          </p:txBody>
        </p:sp>
      </p:grpSp>
      <p:sp>
        <p:nvSpPr>
          <p:cNvPr id="23" name="Up Arrow 22"/>
          <p:cNvSpPr/>
          <p:nvPr/>
        </p:nvSpPr>
        <p:spPr bwMode="ltGray">
          <a:xfrm>
            <a:off x="10077326" y="4458451"/>
            <a:ext cx="869776" cy="263997"/>
          </a:xfrm>
          <a:prstGeom prst="up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C7DF86-2780-A645-AB65-FB77696A9E64}"/>
              </a:ext>
            </a:extLst>
          </p:cNvPr>
          <p:cNvGrpSpPr/>
          <p:nvPr/>
        </p:nvGrpSpPr>
        <p:grpSpPr>
          <a:xfrm>
            <a:off x="9923830" y="4909672"/>
            <a:ext cx="1176768" cy="873429"/>
            <a:chOff x="9923830" y="4766451"/>
            <a:chExt cx="1176768" cy="873429"/>
          </a:xfrm>
        </p:grpSpPr>
        <p:sp>
          <p:nvSpPr>
            <p:cNvPr id="21" name="Flowchart: Magnetic Disk 20"/>
            <p:cNvSpPr/>
            <p:nvPr/>
          </p:nvSpPr>
          <p:spPr bwMode="ltGray">
            <a:xfrm>
              <a:off x="9923830" y="4766451"/>
              <a:ext cx="1176768" cy="660399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prstClr val="black"/>
                  </a:solidFill>
                </a:rPr>
                <a:t>Data Lake</a:t>
              </a:r>
            </a:p>
          </p:txBody>
        </p:sp>
        <p:sp>
          <p:nvSpPr>
            <p:cNvPr id="22" name="Oval 21"/>
            <p:cNvSpPr/>
            <p:nvPr/>
          </p:nvSpPr>
          <p:spPr bwMode="ltGray">
            <a:xfrm>
              <a:off x="9938649" y="4766451"/>
              <a:ext cx="1147130" cy="249766"/>
            </a:xfrm>
            <a:prstGeom prst="ellipse">
              <a:avLst/>
            </a:prstGeom>
            <a:solidFill>
              <a:srgbClr val="755E7A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1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9F53C5-66C1-D94A-BC99-505497B39F8C}"/>
                </a:ext>
              </a:extLst>
            </p:cNvPr>
            <p:cNvSpPr txBox="1"/>
            <p:nvPr/>
          </p:nvSpPr>
          <p:spPr>
            <a:xfrm>
              <a:off x="10512214" y="5639880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dirty="0"/>
            </a:p>
          </p:txBody>
        </p:sp>
      </p:grpSp>
      <p:pic>
        <p:nvPicPr>
          <p:cNvPr id="25" name="Picture 2" descr="Image result for Reservoir Labs">
            <a:extLst>
              <a:ext uri="{FF2B5EF4-FFF2-40B4-BE49-F238E27FC236}">
                <a16:creationId xmlns:a16="http://schemas.microsoft.com/office/drawing/2014/main" id="{26078D66-7C56-FB4F-866E-D43EF6970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010" y="2162588"/>
            <a:ext cx="1175236" cy="84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graph analytics">
            <a:extLst>
              <a:ext uri="{FF2B5EF4-FFF2-40B4-BE49-F238E27FC236}">
                <a16:creationId xmlns:a16="http://schemas.microsoft.com/office/drawing/2014/main" id="{09C0C2F4-D113-E541-AEF8-FA3B24740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1634" y="2162588"/>
            <a:ext cx="1476646" cy="879066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Up Arrow 26">
            <a:extLst>
              <a:ext uri="{FF2B5EF4-FFF2-40B4-BE49-F238E27FC236}">
                <a16:creationId xmlns:a16="http://schemas.microsoft.com/office/drawing/2014/main" id="{72A64501-D336-1C41-85DF-B5B96EA5AB04}"/>
              </a:ext>
            </a:extLst>
          </p:cNvPr>
          <p:cNvSpPr/>
          <p:nvPr/>
        </p:nvSpPr>
        <p:spPr bwMode="ltGray">
          <a:xfrm flipV="1">
            <a:off x="10019114" y="3176952"/>
            <a:ext cx="869776" cy="263997"/>
          </a:xfrm>
          <a:prstGeom prst="up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D74C2-E2FC-0746-9E11-1B99BF2BA058}"/>
              </a:ext>
            </a:extLst>
          </p:cNvPr>
          <p:cNvSpPr txBox="1"/>
          <p:nvPr/>
        </p:nvSpPr>
        <p:spPr>
          <a:xfrm>
            <a:off x="9628742" y="18508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83D84C-8577-3F40-9CE5-ED3AEA9222F4}"/>
              </a:ext>
            </a:extLst>
          </p:cNvPr>
          <p:cNvSpPr/>
          <p:nvPr/>
        </p:nvSpPr>
        <p:spPr bwMode="ltGray">
          <a:xfrm>
            <a:off x="8978747" y="1524000"/>
            <a:ext cx="3007605" cy="45719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1544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Cyber-attack - RDP (Lateral Movement)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a map of the netflow over time: </a:t>
            </a:r>
          </a:p>
          <a:p>
            <a:pPr lvl="1"/>
            <a:r>
              <a:rPr lang="en-US" sz="2000" dirty="0"/>
              <a:t>Find any situation where Node A reboots…</a:t>
            </a:r>
          </a:p>
          <a:p>
            <a:pPr lvl="1"/>
            <a:r>
              <a:rPr lang="en-US" sz="2000" dirty="0"/>
              <a:t>…then a specific program launches then Node A RDP’s to Node B…</a:t>
            </a:r>
          </a:p>
          <a:p>
            <a:pPr lvl="1"/>
            <a:r>
              <a:rPr lang="en-US" sz="2000" dirty="0"/>
              <a:t>…then within a short time window that node goes through the same process to RDP’s to Node 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5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3074" name="Picture 2" descr="Image result for hp p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87" y="4147201"/>
            <a:ext cx="1651922" cy="165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04488" y="3798307"/>
            <a:ext cx="1746421" cy="4649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342900" indent="-342900">
              <a:lnSpc>
                <a:spcPct val="90000"/>
              </a:lnSpc>
              <a:buAutoNum type="arabicPeriod"/>
            </a:pPr>
            <a:r>
              <a:rPr lang="en-US" sz="1400" dirty="0">
                <a:solidFill>
                  <a:srgbClr val="00946F"/>
                </a:solidFill>
              </a:rPr>
              <a:t>Privilege Escalation</a:t>
            </a:r>
          </a:p>
          <a:p>
            <a:pPr marL="342900" indent="-342900">
              <a:lnSpc>
                <a:spcPct val="90000"/>
              </a:lnSpc>
              <a:buAutoNum type="arabicPeriod"/>
            </a:pPr>
            <a:r>
              <a:rPr lang="en-US" sz="1400" dirty="0">
                <a:solidFill>
                  <a:srgbClr val="00946F"/>
                </a:solidFill>
              </a:rPr>
              <a:t>Program Launch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872800" y="4053807"/>
            <a:ext cx="1986247" cy="755793"/>
          </a:xfrm>
          <a:prstGeom prst="straightConnector1">
            <a:avLst/>
          </a:prstGeom>
          <a:ln w="28575">
            <a:solidFill>
              <a:srgbClr val="2771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0405770">
            <a:off x="3142827" y="4108255"/>
            <a:ext cx="1746421" cy="3200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2771DA"/>
                </a:solidFill>
              </a:rPr>
              <a:t>3. RDP </a:t>
            </a:r>
            <a:r>
              <a:rPr lang="en-US" sz="1400" dirty="0" err="1">
                <a:solidFill>
                  <a:srgbClr val="2771DA"/>
                </a:solidFill>
              </a:rPr>
              <a:t>Netflow</a:t>
            </a:r>
            <a:endParaRPr lang="en-US" sz="1400" dirty="0">
              <a:solidFill>
                <a:srgbClr val="2771DA"/>
              </a:solidFill>
            </a:endParaRPr>
          </a:p>
        </p:txBody>
      </p:sp>
      <p:pic>
        <p:nvPicPr>
          <p:cNvPr id="23" name="Picture 2" descr="Image result for hp p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47" y="3052801"/>
            <a:ext cx="1651922" cy="165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764548" y="2703907"/>
            <a:ext cx="1746421" cy="4649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946F"/>
                </a:solidFill>
              </a:rPr>
              <a:t>4.   Privilege Escalation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946F"/>
                </a:solidFill>
              </a:rPr>
              <a:t>5.   Program Launch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638400" y="4103188"/>
            <a:ext cx="2089205" cy="869973"/>
          </a:xfrm>
          <a:prstGeom prst="straightConnector1">
            <a:avLst/>
          </a:prstGeom>
          <a:ln w="28575">
            <a:solidFill>
              <a:srgbClr val="2771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301762">
            <a:off x="6958220" y="4317989"/>
            <a:ext cx="1746421" cy="3200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2771DA"/>
                </a:solidFill>
              </a:rPr>
              <a:t>6. RDP </a:t>
            </a:r>
            <a:r>
              <a:rPr lang="en-US" sz="1400" dirty="0" err="1">
                <a:solidFill>
                  <a:srgbClr val="2771DA"/>
                </a:solidFill>
              </a:rPr>
              <a:t>Netflow</a:t>
            </a:r>
            <a:endParaRPr lang="en-US" sz="1400" dirty="0">
              <a:solidFill>
                <a:srgbClr val="2771DA"/>
              </a:solidFill>
            </a:endParaRPr>
          </a:p>
        </p:txBody>
      </p:sp>
      <p:pic>
        <p:nvPicPr>
          <p:cNvPr id="27" name="Picture 2" descr="Image result for hp p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288" y="4310761"/>
            <a:ext cx="1651922" cy="165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6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Similarity - “Sub-graph Isomorphism”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Lateral Movement:  The “Needle in the Haystack”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>
          <a:xfrm>
            <a:off x="11070202" y="6460341"/>
            <a:ext cx="151691" cy="143293"/>
          </a:xfrm>
        </p:spPr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6</a:t>
            </a:fld>
            <a:endParaRPr lang="en-US" dirty="0">
              <a:solidFill>
                <a:srgbClr val="5F7A76"/>
              </a:solidFill>
            </a:endParaRPr>
          </a:p>
        </p:txBody>
      </p:sp>
      <p:pic>
        <p:nvPicPr>
          <p:cNvPr id="7" name="pasted-image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353" y="3244681"/>
            <a:ext cx="435823" cy="294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0000">
            <a:off x="5845088" y="2375128"/>
            <a:ext cx="1672699" cy="179012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580" y="3632251"/>
            <a:ext cx="1672700" cy="17901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3536" y="2071446"/>
            <a:ext cx="1672700" cy="179013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100000">
            <a:off x="8609013" y="3595854"/>
            <a:ext cx="1672700" cy="17901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4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181629" y="2270551"/>
            <a:ext cx="1672698" cy="179012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641749" y="945109"/>
            <a:ext cx="1672700" cy="17901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7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177" y="3826800"/>
            <a:ext cx="1672700" cy="17901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8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8447" y="4031588"/>
            <a:ext cx="1672700" cy="17901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1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083" y="3136344"/>
            <a:ext cx="1672700" cy="17901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2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5856" y="1477559"/>
            <a:ext cx="1672700" cy="17901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3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713" y="2470782"/>
            <a:ext cx="1672700" cy="17901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9" name="graph-(14)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4717" y="3597118"/>
            <a:ext cx="1672700" cy="179013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72" name="Group 71"/>
          <p:cNvGrpSpPr/>
          <p:nvPr/>
        </p:nvGrpSpPr>
        <p:grpSpPr>
          <a:xfrm>
            <a:off x="954921" y="2512327"/>
            <a:ext cx="927107" cy="864026"/>
            <a:chOff x="-704401" y="3326410"/>
            <a:chExt cx="927107" cy="864026"/>
          </a:xfrm>
        </p:grpSpPr>
        <p:sp>
          <p:nvSpPr>
            <p:cNvPr id="46" name="Oval 45"/>
            <p:cNvSpPr/>
            <p:nvPr/>
          </p:nvSpPr>
          <p:spPr bwMode="ltGray">
            <a:xfrm>
              <a:off x="-215024" y="3376353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47" name="Oval 46"/>
            <p:cNvSpPr/>
            <p:nvPr/>
          </p:nvSpPr>
          <p:spPr bwMode="ltGray">
            <a:xfrm>
              <a:off x="162538" y="3480794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48" name="Oval 47"/>
            <p:cNvSpPr/>
            <p:nvPr/>
          </p:nvSpPr>
          <p:spPr bwMode="ltGray">
            <a:xfrm>
              <a:off x="-529250" y="3326410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49" name="Oval 48"/>
            <p:cNvSpPr/>
            <p:nvPr/>
          </p:nvSpPr>
          <p:spPr bwMode="ltGray">
            <a:xfrm>
              <a:off x="-677514" y="3693170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50" name="Oval 49"/>
            <p:cNvSpPr/>
            <p:nvPr/>
          </p:nvSpPr>
          <p:spPr bwMode="ltGray">
            <a:xfrm>
              <a:off x="-584950" y="4130268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51" name="Oval 50"/>
            <p:cNvSpPr/>
            <p:nvPr/>
          </p:nvSpPr>
          <p:spPr bwMode="ltGray">
            <a:xfrm>
              <a:off x="-704401" y="3972168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52" name="Oval 51"/>
            <p:cNvSpPr/>
            <p:nvPr/>
          </p:nvSpPr>
          <p:spPr bwMode="ltGray">
            <a:xfrm>
              <a:off x="-499166" y="3801279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cxnSp>
          <p:nvCxnSpPr>
            <p:cNvPr id="58" name="Straight Connector 57"/>
            <p:cNvCxnSpPr>
              <a:stCxn id="48" idx="4"/>
              <a:endCxn id="52" idx="0"/>
            </p:cNvCxnSpPr>
            <p:nvPr/>
          </p:nvCxnSpPr>
          <p:spPr>
            <a:xfrm>
              <a:off x="-499166" y="3386578"/>
              <a:ext cx="30084" cy="414701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3"/>
              <a:endCxn id="50" idx="0"/>
            </p:cNvCxnSpPr>
            <p:nvPr/>
          </p:nvCxnSpPr>
          <p:spPr>
            <a:xfrm flipH="1">
              <a:off x="-554866" y="3852636"/>
              <a:ext cx="64511" cy="2776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0" idx="0"/>
            </p:cNvCxnSpPr>
            <p:nvPr/>
          </p:nvCxnSpPr>
          <p:spPr>
            <a:xfrm flipH="1" flipV="1">
              <a:off x="-647430" y="3753338"/>
              <a:ext cx="92564" cy="37693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0" idx="1"/>
              <a:endCxn id="51" idx="5"/>
            </p:cNvCxnSpPr>
            <p:nvPr/>
          </p:nvCxnSpPr>
          <p:spPr>
            <a:xfrm flipH="1" flipV="1">
              <a:off x="-653044" y="4023525"/>
              <a:ext cx="76905" cy="115554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52" idx="3"/>
            </p:cNvCxnSpPr>
            <p:nvPr/>
          </p:nvCxnSpPr>
          <p:spPr>
            <a:xfrm flipV="1">
              <a:off x="-650430" y="3852636"/>
              <a:ext cx="160075" cy="11633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48" idx="6"/>
              <a:endCxn id="46" idx="2"/>
            </p:cNvCxnSpPr>
            <p:nvPr/>
          </p:nvCxnSpPr>
          <p:spPr>
            <a:xfrm>
              <a:off x="-469082" y="3356494"/>
              <a:ext cx="254058" cy="4994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46" idx="6"/>
              <a:endCxn id="47" idx="2"/>
            </p:cNvCxnSpPr>
            <p:nvPr/>
          </p:nvCxnSpPr>
          <p:spPr>
            <a:xfrm>
              <a:off x="-154856" y="3406437"/>
              <a:ext cx="317394" cy="104441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777846" y="4550970"/>
            <a:ext cx="263655" cy="533322"/>
            <a:chOff x="-704401" y="3326410"/>
            <a:chExt cx="927107" cy="864026"/>
          </a:xfrm>
        </p:grpSpPr>
        <p:sp>
          <p:nvSpPr>
            <p:cNvPr id="89" name="Oval 88"/>
            <p:cNvSpPr/>
            <p:nvPr/>
          </p:nvSpPr>
          <p:spPr bwMode="ltGray">
            <a:xfrm>
              <a:off x="-215024" y="3376353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90" name="Oval 89"/>
            <p:cNvSpPr/>
            <p:nvPr/>
          </p:nvSpPr>
          <p:spPr bwMode="ltGray">
            <a:xfrm>
              <a:off x="162538" y="3480794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91" name="Oval 90"/>
            <p:cNvSpPr/>
            <p:nvPr/>
          </p:nvSpPr>
          <p:spPr bwMode="ltGray">
            <a:xfrm>
              <a:off x="-529250" y="3326410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92" name="Oval 91"/>
            <p:cNvSpPr/>
            <p:nvPr/>
          </p:nvSpPr>
          <p:spPr bwMode="ltGray">
            <a:xfrm>
              <a:off x="-677514" y="3693170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93" name="Oval 92"/>
            <p:cNvSpPr/>
            <p:nvPr/>
          </p:nvSpPr>
          <p:spPr bwMode="ltGray">
            <a:xfrm>
              <a:off x="-584950" y="4130268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94" name="Oval 93"/>
            <p:cNvSpPr/>
            <p:nvPr/>
          </p:nvSpPr>
          <p:spPr bwMode="ltGray">
            <a:xfrm>
              <a:off x="-704401" y="3972168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95" name="Oval 94"/>
            <p:cNvSpPr/>
            <p:nvPr/>
          </p:nvSpPr>
          <p:spPr bwMode="ltGray">
            <a:xfrm>
              <a:off x="-499166" y="3801279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cxnSp>
          <p:nvCxnSpPr>
            <p:cNvPr id="96" name="Straight Connector 95"/>
            <p:cNvCxnSpPr>
              <a:stCxn id="91" idx="4"/>
              <a:endCxn id="95" idx="0"/>
            </p:cNvCxnSpPr>
            <p:nvPr/>
          </p:nvCxnSpPr>
          <p:spPr>
            <a:xfrm>
              <a:off x="-499166" y="3386578"/>
              <a:ext cx="30084" cy="414701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5" idx="3"/>
              <a:endCxn id="93" idx="0"/>
            </p:cNvCxnSpPr>
            <p:nvPr/>
          </p:nvCxnSpPr>
          <p:spPr>
            <a:xfrm flipH="1">
              <a:off x="-554866" y="3852636"/>
              <a:ext cx="64511" cy="2776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3" idx="0"/>
            </p:cNvCxnSpPr>
            <p:nvPr/>
          </p:nvCxnSpPr>
          <p:spPr>
            <a:xfrm flipH="1" flipV="1">
              <a:off x="-647430" y="3753338"/>
              <a:ext cx="92564" cy="37693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3" idx="1"/>
              <a:endCxn id="94" idx="5"/>
            </p:cNvCxnSpPr>
            <p:nvPr/>
          </p:nvCxnSpPr>
          <p:spPr>
            <a:xfrm flipH="1" flipV="1">
              <a:off x="-653044" y="4023525"/>
              <a:ext cx="76905" cy="115554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95" idx="3"/>
            </p:cNvCxnSpPr>
            <p:nvPr/>
          </p:nvCxnSpPr>
          <p:spPr>
            <a:xfrm flipV="1">
              <a:off x="-650430" y="3852636"/>
              <a:ext cx="160075" cy="11633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1" idx="6"/>
              <a:endCxn id="89" idx="2"/>
            </p:cNvCxnSpPr>
            <p:nvPr/>
          </p:nvCxnSpPr>
          <p:spPr>
            <a:xfrm>
              <a:off x="-469082" y="3356494"/>
              <a:ext cx="254058" cy="4994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89" idx="6"/>
              <a:endCxn id="90" idx="2"/>
            </p:cNvCxnSpPr>
            <p:nvPr/>
          </p:nvCxnSpPr>
          <p:spPr>
            <a:xfrm>
              <a:off x="-154856" y="3406437"/>
              <a:ext cx="317394" cy="104441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 rot="16200000">
            <a:off x="9778885" y="3408803"/>
            <a:ext cx="572261" cy="245713"/>
            <a:chOff x="-704400" y="3326409"/>
            <a:chExt cx="927108" cy="864026"/>
          </a:xfrm>
        </p:grpSpPr>
        <p:sp>
          <p:nvSpPr>
            <p:cNvPr id="104" name="Oval 103"/>
            <p:cNvSpPr/>
            <p:nvPr/>
          </p:nvSpPr>
          <p:spPr bwMode="ltGray">
            <a:xfrm>
              <a:off x="-215022" y="3376351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105" name="Oval 104"/>
            <p:cNvSpPr/>
            <p:nvPr/>
          </p:nvSpPr>
          <p:spPr bwMode="ltGray">
            <a:xfrm>
              <a:off x="162540" y="3480792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106" name="Oval 105"/>
            <p:cNvSpPr/>
            <p:nvPr/>
          </p:nvSpPr>
          <p:spPr bwMode="ltGray">
            <a:xfrm>
              <a:off x="-529248" y="3326409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107" name="Oval 106"/>
            <p:cNvSpPr/>
            <p:nvPr/>
          </p:nvSpPr>
          <p:spPr bwMode="ltGray">
            <a:xfrm>
              <a:off x="-677512" y="3693169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108" name="Oval 107"/>
            <p:cNvSpPr/>
            <p:nvPr/>
          </p:nvSpPr>
          <p:spPr bwMode="ltGray">
            <a:xfrm>
              <a:off x="-584949" y="4130267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109" name="Oval 108"/>
            <p:cNvSpPr/>
            <p:nvPr/>
          </p:nvSpPr>
          <p:spPr bwMode="ltGray">
            <a:xfrm>
              <a:off x="-704400" y="3972168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110" name="Oval 109"/>
            <p:cNvSpPr/>
            <p:nvPr/>
          </p:nvSpPr>
          <p:spPr bwMode="ltGray">
            <a:xfrm>
              <a:off x="-499165" y="3801279"/>
              <a:ext cx="60168" cy="60168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cxnSp>
          <p:nvCxnSpPr>
            <p:cNvPr id="111" name="Straight Connector 110"/>
            <p:cNvCxnSpPr>
              <a:stCxn id="106" idx="4"/>
              <a:endCxn id="110" idx="0"/>
            </p:cNvCxnSpPr>
            <p:nvPr/>
          </p:nvCxnSpPr>
          <p:spPr>
            <a:xfrm>
              <a:off x="-499165" y="3386577"/>
              <a:ext cx="30084" cy="414701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3"/>
              <a:endCxn id="108" idx="0"/>
            </p:cNvCxnSpPr>
            <p:nvPr/>
          </p:nvCxnSpPr>
          <p:spPr>
            <a:xfrm flipH="1">
              <a:off x="-554865" y="3852635"/>
              <a:ext cx="64511" cy="277632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8" idx="0"/>
            </p:cNvCxnSpPr>
            <p:nvPr/>
          </p:nvCxnSpPr>
          <p:spPr>
            <a:xfrm flipH="1" flipV="1">
              <a:off x="-647429" y="3753338"/>
              <a:ext cx="92564" cy="376930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8" idx="1"/>
              <a:endCxn id="109" idx="5"/>
            </p:cNvCxnSpPr>
            <p:nvPr/>
          </p:nvCxnSpPr>
          <p:spPr>
            <a:xfrm flipH="1" flipV="1">
              <a:off x="-653043" y="4023524"/>
              <a:ext cx="76905" cy="115554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endCxn id="110" idx="3"/>
            </p:cNvCxnSpPr>
            <p:nvPr/>
          </p:nvCxnSpPr>
          <p:spPr>
            <a:xfrm flipV="1">
              <a:off x="-650430" y="3852636"/>
              <a:ext cx="160075" cy="116335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6" idx="6"/>
              <a:endCxn id="104" idx="2"/>
            </p:cNvCxnSpPr>
            <p:nvPr/>
          </p:nvCxnSpPr>
          <p:spPr>
            <a:xfrm>
              <a:off x="-469082" y="3356494"/>
              <a:ext cx="254058" cy="49943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4" idx="6"/>
              <a:endCxn id="105" idx="2"/>
            </p:cNvCxnSpPr>
            <p:nvPr/>
          </p:nvCxnSpPr>
          <p:spPr>
            <a:xfrm>
              <a:off x="-154856" y="3406437"/>
              <a:ext cx="317394" cy="104441"/>
            </a:xfrm>
            <a:prstGeom prst="line">
              <a:avLst/>
            </a:prstGeom>
            <a:ln w="63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/>
          <p:cNvSpPr txBox="1"/>
          <p:nvPr/>
        </p:nvSpPr>
        <p:spPr>
          <a:xfrm>
            <a:off x="467288" y="2147569"/>
            <a:ext cx="1753729" cy="3205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/>
              <a:t>Intrusion 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ED0A2-CFC2-7E45-8358-F63B3E92C413}"/>
              </a:ext>
            </a:extLst>
          </p:cNvPr>
          <p:cNvSpPr txBox="1"/>
          <p:nvPr/>
        </p:nvSpPr>
        <p:spPr>
          <a:xfrm>
            <a:off x="2236424" y="43957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3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Relational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7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88000" y="1265160"/>
            <a:ext cx="6096000" cy="527214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NetFlow1.SourceIP, NetFlow1.DestIP, NetFlow1.time, NetFlow2.DestIP, NetFlow2.time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Netflow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NetFlow1, 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Netflow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NetFlow2, 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HostEvents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hijack1, 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HostEvents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hijack2,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   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HostEvents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privEsc1, </a:t>
            </a:r>
            <a:r>
              <a:rPr lang="en-US" sz="9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HostEvents</a:t>
            </a: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privEsc1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NetFlow1.DestIP = NetFlow2.SourceIP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privEsc1.HostIP = NetFlow1.SourceIP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hijack1.HostIP = NetFlow1.SourceIP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privEsc2.HostIP = NetFlow2.SourceIP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privEsc2.HostIP = NetFlow2.SourceIP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// make sure vertices are distinct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NetFlow1.SourceIP &lt;&gt; NetFlow1.DestIP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NetFlow1.SourceIP &lt;&gt; NetFlow2.DestIP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NetFlow2.SourceIP &lt;&gt; NetFlow2.DestIP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// make sure the edges are what we are looking for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privEsc1.eventID = 4688 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(privEsc1.processName = "Proc336322.exe" OR privEsc1.processName = "Proc695356.exe")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hijack1.eventID = 4688 AND hijack1.processName = "Proc249569.exe"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privEsc2.eventID = 4688 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(privEsc2.processName = "Proc336322.exe" OR privEsc2.processName = "Proc695356.exe")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hijack2.eventID = 4688 AND hijack2.processName = "Proc249569.exe"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// Check time constraints on the overall pattern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NetFlow1.time &lt;= NetFlow2.time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NetFlow2.time - NetFlow1.time &lt; 3600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// Check time constraints on step from A to B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privEsc1.time &lt;= hijack1.time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hijack1.time &lt;= NetFlow1.time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NetFlow1.time - hijack1.time &lt; 180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NetFlow1.time - privEsc1.time &lt; 480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// Check time constraints on step from B to C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privEsc2.time &lt;= hijack2.time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hijack2.time &lt;= NetFlow2.time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NetFlow2.time - hijack2.time &lt; 180</a:t>
            </a:r>
          </a:p>
          <a:p>
            <a:pPr>
              <a:lnSpc>
                <a:spcPct val="107000"/>
              </a:lnSpc>
            </a:pPr>
            <a:r>
              <a:rPr lang="en-US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 AND NetFlow2.time - privEsc2.time &lt; 480</a:t>
            </a:r>
            <a:endParaRPr lang="en-US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78283"/>
              </p:ext>
            </p:extLst>
          </p:nvPr>
        </p:nvGraphicFramePr>
        <p:xfrm>
          <a:off x="994070" y="2192866"/>
          <a:ext cx="42043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0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err="1"/>
                        <a:t>SourceIP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DestIP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14.34.55.1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14.99.3.95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12:03:34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14.99.3.95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14.72.54.9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12:09:18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94070" y="1988457"/>
            <a:ext cx="1270159" cy="2552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err="1"/>
              <a:t>Netflow</a:t>
            </a:r>
            <a:r>
              <a:rPr lang="en-US" sz="1200" dirty="0"/>
              <a:t> Table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215400"/>
              </p:ext>
            </p:extLst>
          </p:nvPr>
        </p:nvGraphicFramePr>
        <p:xfrm>
          <a:off x="980686" y="3779038"/>
          <a:ext cx="43327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5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err="1"/>
                        <a:t>HostIP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EventID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ProcessName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14.34.55.1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12:00:54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14.34.55.1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Proc336322.exe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12:01:14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14:99:9:95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12:05:23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14:99:9:95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Proc336322.exe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12:06:47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80686" y="3574629"/>
            <a:ext cx="1270159" cy="2552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err="1"/>
              <a:t>HostEvents</a:t>
            </a:r>
            <a:r>
              <a:rPr lang="en-US" sz="1200" dirty="0"/>
              <a:t> Table</a:t>
            </a:r>
          </a:p>
        </p:txBody>
      </p:sp>
      <p:sp>
        <p:nvSpPr>
          <p:cNvPr id="17" name="Freeform 16"/>
          <p:cNvSpPr/>
          <p:nvPr/>
        </p:nvSpPr>
        <p:spPr bwMode="ltGray">
          <a:xfrm>
            <a:off x="500743" y="2730137"/>
            <a:ext cx="486228" cy="1537063"/>
          </a:xfrm>
          <a:custGeom>
            <a:avLst/>
            <a:gdLst>
              <a:gd name="connsiteX0" fmla="*/ 442686 w 486228"/>
              <a:gd name="connsiteY0" fmla="*/ 0 h 2206172"/>
              <a:gd name="connsiteX1" fmla="*/ 0 w 486228"/>
              <a:gd name="connsiteY1" fmla="*/ 0 h 2206172"/>
              <a:gd name="connsiteX2" fmla="*/ 0 w 486228"/>
              <a:gd name="connsiteY2" fmla="*/ 2206172 h 2206172"/>
              <a:gd name="connsiteX3" fmla="*/ 486228 w 486228"/>
              <a:gd name="connsiteY3" fmla="*/ 2206172 h 220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228" h="2206172">
                <a:moveTo>
                  <a:pt x="442686" y="0"/>
                </a:moveTo>
                <a:lnTo>
                  <a:pt x="0" y="0"/>
                </a:lnTo>
                <a:lnTo>
                  <a:pt x="0" y="2206172"/>
                </a:lnTo>
                <a:lnTo>
                  <a:pt x="486228" y="2206172"/>
                </a:lnTo>
              </a:path>
            </a:pathLst>
          </a:custGeom>
          <a:noFill/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 bwMode="ltGray">
          <a:xfrm>
            <a:off x="8810368" y="4386649"/>
            <a:ext cx="2903837" cy="1878227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/>
              <a:t>Too complex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Too much data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Takes too long</a:t>
            </a:r>
          </a:p>
          <a:p>
            <a:pPr algn="ctr">
              <a:lnSpc>
                <a:spcPct val="90000"/>
              </a:lnSpc>
            </a:pPr>
            <a:r>
              <a:rPr lang="en-US" sz="1600" dirty="0"/>
              <a:t>Doesn’t address worst issues</a:t>
            </a:r>
          </a:p>
        </p:txBody>
      </p:sp>
    </p:spTree>
    <p:extLst>
      <p:ext uri="{BB962C8B-B14F-4D97-AF65-F5344CB8AC3E}">
        <p14:creationId xmlns:p14="http://schemas.microsoft.com/office/powerpoint/2010/main" val="15864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8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4749" y="140458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Relational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2072" y="1404585"/>
            <a:ext cx="1778343" cy="37173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Property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89937" y="5836804"/>
            <a:ext cx="3578530" cy="5346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Graph is about relationships – connections are explicit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1877" y="5828582"/>
            <a:ext cx="5376323" cy="3012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Relational is about things – relationships are implied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02189"/>
              </p:ext>
            </p:extLst>
          </p:nvPr>
        </p:nvGraphicFramePr>
        <p:xfrm>
          <a:off x="994070" y="2192866"/>
          <a:ext cx="42043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0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0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err="1"/>
                        <a:t>SourceIP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DestIP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14.34.55.1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14.99.3.95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12:03:34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14.99.3.95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14.72.54.9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12:09:18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94070" y="1988457"/>
            <a:ext cx="1270159" cy="2552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err="1"/>
              <a:t>Netflow</a:t>
            </a:r>
            <a:r>
              <a:rPr lang="en-US" sz="1200" dirty="0"/>
              <a:t> Table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82135"/>
              </p:ext>
            </p:extLst>
          </p:nvPr>
        </p:nvGraphicFramePr>
        <p:xfrm>
          <a:off x="980686" y="3779038"/>
          <a:ext cx="433277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3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65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 err="1"/>
                        <a:t>HostIP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EventID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ProcessName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14.34.55.1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12:00:54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14.34.55.1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Proc336322.exe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12:01:14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14:99:9:95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4672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12:05:23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/>
                        <a:t>14:99:9:95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Proc336322.exe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12:06:47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980686" y="3574629"/>
            <a:ext cx="1270159" cy="2552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 err="1"/>
              <a:t>HostEvents</a:t>
            </a:r>
            <a:r>
              <a:rPr lang="en-US" sz="1200" dirty="0"/>
              <a:t> Table</a:t>
            </a:r>
          </a:p>
        </p:txBody>
      </p:sp>
      <p:sp>
        <p:nvSpPr>
          <p:cNvPr id="17" name="Freeform 16"/>
          <p:cNvSpPr/>
          <p:nvPr/>
        </p:nvSpPr>
        <p:spPr bwMode="ltGray">
          <a:xfrm>
            <a:off x="500743" y="2730137"/>
            <a:ext cx="486228" cy="1537063"/>
          </a:xfrm>
          <a:custGeom>
            <a:avLst/>
            <a:gdLst>
              <a:gd name="connsiteX0" fmla="*/ 442686 w 486228"/>
              <a:gd name="connsiteY0" fmla="*/ 0 h 2206172"/>
              <a:gd name="connsiteX1" fmla="*/ 0 w 486228"/>
              <a:gd name="connsiteY1" fmla="*/ 0 h 2206172"/>
              <a:gd name="connsiteX2" fmla="*/ 0 w 486228"/>
              <a:gd name="connsiteY2" fmla="*/ 2206172 h 2206172"/>
              <a:gd name="connsiteX3" fmla="*/ 486228 w 486228"/>
              <a:gd name="connsiteY3" fmla="*/ 2206172 h 220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228" h="2206172">
                <a:moveTo>
                  <a:pt x="442686" y="0"/>
                </a:moveTo>
                <a:lnTo>
                  <a:pt x="0" y="0"/>
                </a:lnTo>
                <a:lnTo>
                  <a:pt x="0" y="2206172"/>
                </a:lnTo>
                <a:lnTo>
                  <a:pt x="486228" y="2206172"/>
                </a:lnTo>
              </a:path>
            </a:pathLst>
          </a:custGeom>
          <a:noFill/>
          <a:ln w="12700">
            <a:solidFill>
              <a:schemeClr val="tx1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 bwMode="ltGray">
          <a:xfrm>
            <a:off x="6577509" y="3994814"/>
            <a:ext cx="1079792" cy="107979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700" dirty="0" err="1">
                <a:solidFill>
                  <a:schemeClr val="tx1"/>
                </a:solidFill>
              </a:rPr>
              <a:t>HostIP</a:t>
            </a:r>
            <a:r>
              <a:rPr lang="en-US" sz="700" dirty="0">
                <a:solidFill>
                  <a:schemeClr val="tx1"/>
                </a:solidFill>
              </a:rPr>
              <a:t>: 14.34.55.1</a:t>
            </a:r>
          </a:p>
        </p:txBody>
      </p:sp>
      <p:sp>
        <p:nvSpPr>
          <p:cNvPr id="19" name="Oval 18"/>
          <p:cNvSpPr/>
          <p:nvPr/>
        </p:nvSpPr>
        <p:spPr bwMode="ltGray">
          <a:xfrm>
            <a:off x="8521106" y="2291719"/>
            <a:ext cx="1054693" cy="99376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700" dirty="0" err="1">
                <a:solidFill>
                  <a:schemeClr val="tx1"/>
                </a:solidFill>
              </a:rPr>
              <a:t>HostIP</a:t>
            </a:r>
            <a:r>
              <a:rPr lang="en-US" sz="700" dirty="0">
                <a:solidFill>
                  <a:schemeClr val="tx1"/>
                </a:solidFill>
              </a:rPr>
              <a:t>: 14.99.9.95</a:t>
            </a:r>
          </a:p>
        </p:txBody>
      </p:sp>
      <p:sp>
        <p:nvSpPr>
          <p:cNvPr id="20" name="Oval 19"/>
          <p:cNvSpPr/>
          <p:nvPr/>
        </p:nvSpPr>
        <p:spPr bwMode="ltGray">
          <a:xfrm>
            <a:off x="10561779" y="4131405"/>
            <a:ext cx="1079887" cy="107988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700" dirty="0" err="1">
                <a:solidFill>
                  <a:schemeClr val="tx1"/>
                </a:solidFill>
              </a:rPr>
              <a:t>HostIP</a:t>
            </a:r>
            <a:r>
              <a:rPr lang="en-US" sz="700" dirty="0">
                <a:solidFill>
                  <a:schemeClr val="tx1"/>
                </a:solidFill>
              </a:rPr>
              <a:t>: 14.72.54.9</a:t>
            </a: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5E8A9C78-A16E-CA43-989C-81D213B7CD50}"/>
              </a:ext>
            </a:extLst>
          </p:cNvPr>
          <p:cNvSpPr/>
          <p:nvPr/>
        </p:nvSpPr>
        <p:spPr>
          <a:xfrm rot="18900000">
            <a:off x="6395198" y="3688715"/>
            <a:ext cx="684218" cy="978408"/>
          </a:xfrm>
          <a:prstGeom prst="circularArrow">
            <a:avLst>
              <a:gd name="adj1" fmla="val 4372"/>
              <a:gd name="adj2" fmla="val 674940"/>
              <a:gd name="adj3" fmla="val 20805595"/>
              <a:gd name="adj4" fmla="val 11002201"/>
              <a:gd name="adj5" fmla="val 567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ular Arrow 21">
            <a:extLst>
              <a:ext uri="{FF2B5EF4-FFF2-40B4-BE49-F238E27FC236}">
                <a16:creationId xmlns:a16="http://schemas.microsoft.com/office/drawing/2014/main" id="{5E8A9C78-A16E-CA43-989C-81D213B7CD50}"/>
              </a:ext>
            </a:extLst>
          </p:cNvPr>
          <p:cNvSpPr/>
          <p:nvPr/>
        </p:nvSpPr>
        <p:spPr>
          <a:xfrm rot="8100000">
            <a:off x="7155395" y="4365823"/>
            <a:ext cx="684218" cy="978408"/>
          </a:xfrm>
          <a:prstGeom prst="circularArrow">
            <a:avLst>
              <a:gd name="adj1" fmla="val 4372"/>
              <a:gd name="adj2" fmla="val 674940"/>
              <a:gd name="adj3" fmla="val 20805595"/>
              <a:gd name="adj4" fmla="val 11002201"/>
              <a:gd name="adj5" fmla="val 567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ular Arrow 28">
            <a:extLst>
              <a:ext uri="{FF2B5EF4-FFF2-40B4-BE49-F238E27FC236}">
                <a16:creationId xmlns:a16="http://schemas.microsoft.com/office/drawing/2014/main" id="{5E8A9C78-A16E-CA43-989C-81D213B7CD50}"/>
              </a:ext>
            </a:extLst>
          </p:cNvPr>
          <p:cNvSpPr/>
          <p:nvPr/>
        </p:nvSpPr>
        <p:spPr>
          <a:xfrm>
            <a:off x="8650598" y="1857175"/>
            <a:ext cx="684218" cy="978408"/>
          </a:xfrm>
          <a:prstGeom prst="circularArrow">
            <a:avLst>
              <a:gd name="adj1" fmla="val 4372"/>
              <a:gd name="adj2" fmla="val 674940"/>
              <a:gd name="adj3" fmla="val 20805595"/>
              <a:gd name="adj4" fmla="val 11002201"/>
              <a:gd name="adj5" fmla="val 567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5E8A9C78-A16E-CA43-989C-81D213B7CD50}"/>
              </a:ext>
            </a:extLst>
          </p:cNvPr>
          <p:cNvSpPr/>
          <p:nvPr/>
        </p:nvSpPr>
        <p:spPr>
          <a:xfrm rot="10800000">
            <a:off x="8659235" y="2854826"/>
            <a:ext cx="684218" cy="978408"/>
          </a:xfrm>
          <a:prstGeom prst="circularArrow">
            <a:avLst>
              <a:gd name="adj1" fmla="val 4372"/>
              <a:gd name="adj2" fmla="val 674940"/>
              <a:gd name="adj3" fmla="val 20805595"/>
              <a:gd name="adj4" fmla="val 11002201"/>
              <a:gd name="adj5" fmla="val 567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80F26F-030B-E248-9CFF-9E4A2BA032CE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9421343" y="3139949"/>
            <a:ext cx="1298582" cy="114960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80F26F-030B-E248-9CFF-9E4A2BA032CE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7519173" y="3139949"/>
            <a:ext cx="1156389" cy="10099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563148" y="1591573"/>
            <a:ext cx="914400" cy="3061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rgbClr val="7030A0"/>
                </a:solidFill>
              </a:rPr>
              <a:t>Privilege</a:t>
            </a:r>
          </a:p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rgbClr val="7030A0"/>
                </a:solidFill>
              </a:rPr>
              <a:t>Escalation</a:t>
            </a:r>
          </a:p>
        </p:txBody>
      </p:sp>
      <p:sp>
        <p:nvSpPr>
          <p:cNvPr id="44" name="TextBox 43"/>
          <p:cNvSpPr txBox="1"/>
          <p:nvPr/>
        </p:nvSpPr>
        <p:spPr>
          <a:xfrm rot="18900000">
            <a:off x="7493519" y="5157692"/>
            <a:ext cx="914400" cy="3061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rgbClr val="7030A0"/>
                </a:solidFill>
              </a:rPr>
              <a:t>Program</a:t>
            </a:r>
          </a:p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rgbClr val="7030A0"/>
                </a:solidFill>
              </a:rPr>
              <a:t>Launch</a:t>
            </a:r>
          </a:p>
        </p:txBody>
      </p:sp>
      <p:sp>
        <p:nvSpPr>
          <p:cNvPr id="45" name="TextBox 44"/>
          <p:cNvSpPr txBox="1"/>
          <p:nvPr/>
        </p:nvSpPr>
        <p:spPr>
          <a:xfrm rot="19080253">
            <a:off x="7493518" y="3588296"/>
            <a:ext cx="914400" cy="3061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rgbClr val="7030A0"/>
                </a:solidFill>
              </a:rPr>
              <a:t>RDP </a:t>
            </a:r>
            <a:r>
              <a:rPr lang="en-US" sz="1050" dirty="0" err="1">
                <a:solidFill>
                  <a:srgbClr val="7030A0"/>
                </a:solidFill>
              </a:rPr>
              <a:t>Netflow</a:t>
            </a:r>
            <a:endParaRPr lang="en-US" sz="1050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 rot="2370202">
            <a:off x="9505385" y="3495517"/>
            <a:ext cx="914400" cy="3061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rgbClr val="7030A0"/>
                </a:solidFill>
              </a:rPr>
              <a:t>RDP </a:t>
            </a:r>
            <a:r>
              <a:rPr lang="en-US" sz="1050" dirty="0" err="1">
                <a:solidFill>
                  <a:srgbClr val="7030A0"/>
                </a:solidFill>
              </a:rPr>
              <a:t>Netflow</a:t>
            </a:r>
            <a:endParaRPr lang="en-US" sz="1050" dirty="0">
              <a:solidFill>
                <a:srgbClr val="7030A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61230" y="3847537"/>
            <a:ext cx="914400" cy="3061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rgbClr val="7030A0"/>
                </a:solidFill>
              </a:rPr>
              <a:t>Program</a:t>
            </a:r>
          </a:p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rgbClr val="7030A0"/>
                </a:solidFill>
              </a:rPr>
              <a:t>Launch</a:t>
            </a:r>
          </a:p>
        </p:txBody>
      </p:sp>
      <p:sp>
        <p:nvSpPr>
          <p:cNvPr id="48" name="TextBox 47"/>
          <p:cNvSpPr txBox="1"/>
          <p:nvPr/>
        </p:nvSpPr>
        <p:spPr>
          <a:xfrm rot="18900000">
            <a:off x="5798365" y="3600158"/>
            <a:ext cx="914400" cy="3061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rgbClr val="7030A0"/>
                </a:solidFill>
              </a:rPr>
              <a:t>Privilege</a:t>
            </a:r>
          </a:p>
          <a:p>
            <a:pPr algn="ctr">
              <a:lnSpc>
                <a:spcPct val="90000"/>
              </a:lnSpc>
            </a:pPr>
            <a:r>
              <a:rPr lang="en-US" sz="1050" dirty="0">
                <a:solidFill>
                  <a:srgbClr val="7030A0"/>
                </a:solidFill>
              </a:rPr>
              <a:t>Escalation</a:t>
            </a:r>
          </a:p>
        </p:txBody>
      </p:sp>
      <p:cxnSp>
        <p:nvCxnSpPr>
          <p:cNvPr id="54" name="Straight Arrow Connector 53"/>
          <p:cNvCxnSpPr>
            <a:stCxn id="55" idx="3"/>
          </p:cNvCxnSpPr>
          <p:nvPr/>
        </p:nvCxnSpPr>
        <p:spPr>
          <a:xfrm>
            <a:off x="7715168" y="2440906"/>
            <a:ext cx="792698" cy="157520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180668" y="2304998"/>
            <a:ext cx="534500" cy="2718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rgbClr val="FF0000"/>
                </a:solidFill>
              </a:rPr>
              <a:t>Nodes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120532" y="2439411"/>
            <a:ext cx="914400" cy="2718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rgbClr val="FF0000"/>
                </a:solidFill>
              </a:rPr>
              <a:t>Edges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9343453" y="2155902"/>
            <a:ext cx="722382" cy="286755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9584436" y="2599238"/>
            <a:ext cx="601607" cy="658852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7167557" y="2504507"/>
            <a:ext cx="106574" cy="1409854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73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Rectangle 800"/>
          <p:cNvSpPr/>
          <p:nvPr/>
        </p:nvSpPr>
        <p:spPr bwMode="ltGray">
          <a:xfrm>
            <a:off x="7963571" y="1730524"/>
            <a:ext cx="2658445" cy="3890075"/>
          </a:xfrm>
          <a:prstGeom prst="rect">
            <a:avLst/>
          </a:prstGeom>
          <a:solidFill>
            <a:srgbClr val="CCFF99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Server3</a:t>
            </a:r>
          </a:p>
        </p:txBody>
      </p:sp>
      <p:sp>
        <p:nvSpPr>
          <p:cNvPr id="800" name="Rectangle 799"/>
          <p:cNvSpPr/>
          <p:nvPr/>
        </p:nvSpPr>
        <p:spPr bwMode="ltGray">
          <a:xfrm>
            <a:off x="4461990" y="1733167"/>
            <a:ext cx="2658445" cy="3890075"/>
          </a:xfrm>
          <a:prstGeom prst="rect">
            <a:avLst/>
          </a:prstGeom>
          <a:solidFill>
            <a:srgbClr val="CCFF99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Server2</a:t>
            </a:r>
          </a:p>
        </p:txBody>
      </p:sp>
      <p:sp>
        <p:nvSpPr>
          <p:cNvPr id="65" name="Rectangle 64"/>
          <p:cNvSpPr/>
          <p:nvPr/>
        </p:nvSpPr>
        <p:spPr bwMode="ltGray">
          <a:xfrm>
            <a:off x="960409" y="1735810"/>
            <a:ext cx="2658445" cy="3890075"/>
          </a:xfrm>
          <a:prstGeom prst="rect">
            <a:avLst/>
          </a:prstGeom>
          <a:solidFill>
            <a:srgbClr val="CCFF99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Server1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Does not scale out well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Traditional Graph…</a:t>
            </a:r>
          </a:p>
        </p:txBody>
      </p:sp>
      <p:sp>
        <p:nvSpPr>
          <p:cNvPr id="4" name="Oval 3"/>
          <p:cNvSpPr/>
          <p:nvPr/>
        </p:nvSpPr>
        <p:spPr bwMode="ltGray">
          <a:xfrm>
            <a:off x="1530799" y="243490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6" name="Oval 65"/>
          <p:cNvSpPr/>
          <p:nvPr/>
        </p:nvSpPr>
        <p:spPr bwMode="ltGray">
          <a:xfrm>
            <a:off x="1648029" y="251373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8" name="Oval 67"/>
          <p:cNvSpPr/>
          <p:nvPr/>
        </p:nvSpPr>
        <p:spPr bwMode="ltGray">
          <a:xfrm>
            <a:off x="1878582" y="275210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0" name="Oval 69"/>
          <p:cNvSpPr/>
          <p:nvPr/>
        </p:nvSpPr>
        <p:spPr bwMode="ltGray">
          <a:xfrm>
            <a:off x="1765259" y="243490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3" name="Oval 72"/>
          <p:cNvSpPr/>
          <p:nvPr/>
        </p:nvSpPr>
        <p:spPr bwMode="ltGray">
          <a:xfrm>
            <a:off x="1713986" y="23013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4" name="Oval 73"/>
          <p:cNvSpPr/>
          <p:nvPr/>
        </p:nvSpPr>
        <p:spPr bwMode="ltGray">
          <a:xfrm>
            <a:off x="1615957" y="236813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5" name="Oval 74"/>
          <p:cNvSpPr/>
          <p:nvPr/>
        </p:nvSpPr>
        <p:spPr bwMode="ltGray">
          <a:xfrm>
            <a:off x="1485790" y="253199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6" name="Oval 75"/>
          <p:cNvSpPr/>
          <p:nvPr/>
        </p:nvSpPr>
        <p:spPr bwMode="ltGray">
          <a:xfrm>
            <a:off x="1406963" y="262665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7" name="Oval 76"/>
          <p:cNvSpPr/>
          <p:nvPr/>
        </p:nvSpPr>
        <p:spPr bwMode="ltGray">
          <a:xfrm>
            <a:off x="1525203" y="268614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8" name="Oval 77"/>
          <p:cNvSpPr/>
          <p:nvPr/>
        </p:nvSpPr>
        <p:spPr bwMode="ltGray">
          <a:xfrm>
            <a:off x="1576543" y="259693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9" name="Oval 78"/>
          <p:cNvSpPr/>
          <p:nvPr/>
        </p:nvSpPr>
        <p:spPr bwMode="ltGray">
          <a:xfrm>
            <a:off x="1914561" y="241199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0" name="Oval 79"/>
          <p:cNvSpPr/>
          <p:nvPr/>
        </p:nvSpPr>
        <p:spPr bwMode="ltGray">
          <a:xfrm>
            <a:off x="1914560" y="228931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1" name="Oval 80"/>
          <p:cNvSpPr/>
          <p:nvPr/>
        </p:nvSpPr>
        <p:spPr bwMode="ltGray">
          <a:xfrm>
            <a:off x="2276741" y="262665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2" name="Oval 81"/>
          <p:cNvSpPr/>
          <p:nvPr/>
        </p:nvSpPr>
        <p:spPr bwMode="ltGray">
          <a:xfrm>
            <a:off x="2153134" y="285848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3" name="Oval 82"/>
          <p:cNvSpPr/>
          <p:nvPr/>
        </p:nvSpPr>
        <p:spPr bwMode="ltGray">
          <a:xfrm>
            <a:off x="2192547" y="29652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4" name="Oval 83"/>
          <p:cNvSpPr/>
          <p:nvPr/>
        </p:nvSpPr>
        <p:spPr bwMode="ltGray">
          <a:xfrm>
            <a:off x="2040483" y="293731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5" name="Oval 84"/>
          <p:cNvSpPr/>
          <p:nvPr/>
        </p:nvSpPr>
        <p:spPr bwMode="ltGray">
          <a:xfrm>
            <a:off x="1985774" y="304349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6" name="Oval 85"/>
          <p:cNvSpPr/>
          <p:nvPr/>
        </p:nvSpPr>
        <p:spPr bwMode="ltGray">
          <a:xfrm>
            <a:off x="1931065" y="314968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7" name="Oval 86"/>
          <p:cNvSpPr/>
          <p:nvPr/>
        </p:nvSpPr>
        <p:spPr bwMode="ltGray">
          <a:xfrm>
            <a:off x="1844422" y="317504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18" name="Oval 117"/>
          <p:cNvSpPr/>
          <p:nvPr/>
        </p:nvSpPr>
        <p:spPr bwMode="ltGray">
          <a:xfrm>
            <a:off x="1537129" y="304349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19" name="Oval 118"/>
          <p:cNvSpPr/>
          <p:nvPr/>
        </p:nvSpPr>
        <p:spPr bwMode="ltGray">
          <a:xfrm>
            <a:off x="1307426" y="307085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20" name="Oval 119"/>
          <p:cNvSpPr/>
          <p:nvPr/>
        </p:nvSpPr>
        <p:spPr bwMode="ltGray">
          <a:xfrm>
            <a:off x="1537129" y="284345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21" name="Oval 120"/>
          <p:cNvSpPr/>
          <p:nvPr/>
        </p:nvSpPr>
        <p:spPr bwMode="ltGray">
          <a:xfrm>
            <a:off x="2231960" y="245141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22" name="Oval 121"/>
          <p:cNvSpPr/>
          <p:nvPr/>
        </p:nvSpPr>
        <p:spPr bwMode="ltGray">
          <a:xfrm>
            <a:off x="2192547" y="232872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23" name="Oval 122"/>
          <p:cNvSpPr/>
          <p:nvPr/>
        </p:nvSpPr>
        <p:spPr bwMode="ltGray">
          <a:xfrm>
            <a:off x="2569544" y="222254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24" name="Oval 123"/>
          <p:cNvSpPr/>
          <p:nvPr/>
        </p:nvSpPr>
        <p:spPr bwMode="ltGray">
          <a:xfrm>
            <a:off x="2901352" y="253023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25" name="Oval 124"/>
          <p:cNvSpPr/>
          <p:nvPr/>
        </p:nvSpPr>
        <p:spPr bwMode="ltGray">
          <a:xfrm>
            <a:off x="2847471" y="281673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30" name="Oval 129"/>
          <p:cNvSpPr/>
          <p:nvPr/>
        </p:nvSpPr>
        <p:spPr bwMode="ltGray">
          <a:xfrm>
            <a:off x="3000488" y="304349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31" name="Oval 130"/>
          <p:cNvSpPr/>
          <p:nvPr/>
        </p:nvSpPr>
        <p:spPr bwMode="ltGray">
          <a:xfrm>
            <a:off x="2815624" y="296467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32" name="Oval 131"/>
          <p:cNvSpPr/>
          <p:nvPr/>
        </p:nvSpPr>
        <p:spPr bwMode="ltGray">
          <a:xfrm>
            <a:off x="2675338" y="293731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33" name="Oval 132"/>
          <p:cNvSpPr/>
          <p:nvPr/>
        </p:nvSpPr>
        <p:spPr bwMode="ltGray">
          <a:xfrm>
            <a:off x="2462156" y="275210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34" name="Oval 133"/>
          <p:cNvSpPr/>
          <p:nvPr/>
        </p:nvSpPr>
        <p:spPr bwMode="ltGray">
          <a:xfrm>
            <a:off x="2671822" y="317504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35" name="Oval 134"/>
          <p:cNvSpPr/>
          <p:nvPr/>
        </p:nvSpPr>
        <p:spPr bwMode="ltGray">
          <a:xfrm>
            <a:off x="2982354" y="274024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36" name="Oval 135"/>
          <p:cNvSpPr/>
          <p:nvPr/>
        </p:nvSpPr>
        <p:spPr bwMode="ltGray">
          <a:xfrm>
            <a:off x="3213694" y="260906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37" name="Oval 136"/>
          <p:cNvSpPr/>
          <p:nvPr/>
        </p:nvSpPr>
        <p:spPr bwMode="ltGray">
          <a:xfrm>
            <a:off x="3348826" y="228040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38" name="Oval 137"/>
          <p:cNvSpPr/>
          <p:nvPr/>
        </p:nvSpPr>
        <p:spPr bwMode="ltGray">
          <a:xfrm>
            <a:off x="3359695" y="270547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41" name="Oval 140"/>
          <p:cNvSpPr/>
          <p:nvPr/>
        </p:nvSpPr>
        <p:spPr bwMode="ltGray">
          <a:xfrm>
            <a:off x="3343624" y="282266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42" name="Oval 141"/>
          <p:cNvSpPr/>
          <p:nvPr/>
        </p:nvSpPr>
        <p:spPr bwMode="ltGray">
          <a:xfrm>
            <a:off x="3123256" y="301613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43" name="Oval 142"/>
          <p:cNvSpPr/>
          <p:nvPr/>
        </p:nvSpPr>
        <p:spPr bwMode="ltGray">
          <a:xfrm>
            <a:off x="3359695" y="300468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44" name="Oval 143"/>
          <p:cNvSpPr/>
          <p:nvPr/>
        </p:nvSpPr>
        <p:spPr bwMode="ltGray">
          <a:xfrm>
            <a:off x="4527342" y="290663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45" name="Oval 144"/>
          <p:cNvSpPr/>
          <p:nvPr/>
        </p:nvSpPr>
        <p:spPr bwMode="ltGray">
          <a:xfrm>
            <a:off x="4658069" y="283971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46" name="Oval 145"/>
          <p:cNvSpPr/>
          <p:nvPr/>
        </p:nvSpPr>
        <p:spPr bwMode="ltGray">
          <a:xfrm>
            <a:off x="4504252" y="326207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47" name="Oval 146"/>
          <p:cNvSpPr/>
          <p:nvPr/>
        </p:nvSpPr>
        <p:spPr bwMode="ltGray">
          <a:xfrm>
            <a:off x="3239245" y="331312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48" name="Oval 147"/>
          <p:cNvSpPr/>
          <p:nvPr/>
        </p:nvSpPr>
        <p:spPr bwMode="ltGray">
          <a:xfrm>
            <a:off x="3122310" y="335253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49" name="Oval 148"/>
          <p:cNvSpPr/>
          <p:nvPr/>
        </p:nvSpPr>
        <p:spPr bwMode="ltGray">
          <a:xfrm>
            <a:off x="3095651" y="349129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50" name="Oval 149"/>
          <p:cNvSpPr/>
          <p:nvPr/>
        </p:nvSpPr>
        <p:spPr bwMode="ltGray">
          <a:xfrm>
            <a:off x="3228955" y="343136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51" name="Oval 150"/>
          <p:cNvSpPr/>
          <p:nvPr/>
        </p:nvSpPr>
        <p:spPr bwMode="ltGray">
          <a:xfrm>
            <a:off x="3287160" y="388287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52" name="Oval 151"/>
          <p:cNvSpPr/>
          <p:nvPr/>
        </p:nvSpPr>
        <p:spPr bwMode="ltGray">
          <a:xfrm>
            <a:off x="2983789" y="359039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53" name="Oval 152"/>
          <p:cNvSpPr/>
          <p:nvPr/>
        </p:nvSpPr>
        <p:spPr bwMode="ltGray">
          <a:xfrm>
            <a:off x="2916048" y="346850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54" name="Oval 153"/>
          <p:cNvSpPr/>
          <p:nvPr/>
        </p:nvSpPr>
        <p:spPr bwMode="ltGray">
          <a:xfrm>
            <a:off x="2840052" y="353761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55" name="Oval 154"/>
          <p:cNvSpPr/>
          <p:nvPr/>
        </p:nvSpPr>
        <p:spPr bwMode="ltGray">
          <a:xfrm>
            <a:off x="2950358" y="369293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56" name="Oval 155"/>
          <p:cNvSpPr/>
          <p:nvPr/>
        </p:nvSpPr>
        <p:spPr bwMode="ltGray">
          <a:xfrm>
            <a:off x="2958121" y="398176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57" name="Oval 156"/>
          <p:cNvSpPr/>
          <p:nvPr/>
        </p:nvSpPr>
        <p:spPr bwMode="ltGray">
          <a:xfrm>
            <a:off x="2829564" y="421674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58" name="Oval 157"/>
          <p:cNvSpPr/>
          <p:nvPr/>
        </p:nvSpPr>
        <p:spPr bwMode="ltGray">
          <a:xfrm>
            <a:off x="2427841" y="364345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59" name="Oval 158"/>
          <p:cNvSpPr/>
          <p:nvPr/>
        </p:nvSpPr>
        <p:spPr bwMode="ltGray">
          <a:xfrm>
            <a:off x="3036948" y="423118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60" name="Oval 159"/>
          <p:cNvSpPr/>
          <p:nvPr/>
        </p:nvSpPr>
        <p:spPr bwMode="ltGray">
          <a:xfrm>
            <a:off x="3122310" y="406772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61" name="Oval 160"/>
          <p:cNvSpPr/>
          <p:nvPr/>
        </p:nvSpPr>
        <p:spPr bwMode="ltGray">
          <a:xfrm>
            <a:off x="3069590" y="382687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62" name="Oval 161"/>
          <p:cNvSpPr/>
          <p:nvPr/>
        </p:nvSpPr>
        <p:spPr bwMode="ltGray">
          <a:xfrm>
            <a:off x="2568005" y="386629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63" name="Oval 162"/>
          <p:cNvSpPr/>
          <p:nvPr/>
        </p:nvSpPr>
        <p:spPr bwMode="ltGray">
          <a:xfrm>
            <a:off x="2489644" y="406059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64" name="Oval 163"/>
          <p:cNvSpPr/>
          <p:nvPr/>
        </p:nvSpPr>
        <p:spPr bwMode="ltGray">
          <a:xfrm>
            <a:off x="2401027" y="439873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65" name="Oval 164"/>
          <p:cNvSpPr/>
          <p:nvPr/>
        </p:nvSpPr>
        <p:spPr bwMode="ltGray">
          <a:xfrm>
            <a:off x="2649327" y="431516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66" name="Oval 165"/>
          <p:cNvSpPr/>
          <p:nvPr/>
        </p:nvSpPr>
        <p:spPr bwMode="ltGray">
          <a:xfrm>
            <a:off x="2316154" y="478863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67" name="Oval 166"/>
          <p:cNvSpPr/>
          <p:nvPr/>
        </p:nvSpPr>
        <p:spPr bwMode="ltGray">
          <a:xfrm>
            <a:off x="2403093" y="485473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68" name="Oval 167"/>
          <p:cNvSpPr/>
          <p:nvPr/>
        </p:nvSpPr>
        <p:spPr bwMode="ltGray">
          <a:xfrm>
            <a:off x="2488886" y="498241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69" name="Oval 168"/>
          <p:cNvSpPr/>
          <p:nvPr/>
        </p:nvSpPr>
        <p:spPr bwMode="ltGray">
          <a:xfrm>
            <a:off x="2718290" y="473330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70" name="Oval 169"/>
          <p:cNvSpPr/>
          <p:nvPr/>
        </p:nvSpPr>
        <p:spPr bwMode="ltGray">
          <a:xfrm>
            <a:off x="2626863" y="456155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71" name="Oval 170"/>
          <p:cNvSpPr/>
          <p:nvPr/>
        </p:nvSpPr>
        <p:spPr bwMode="ltGray">
          <a:xfrm>
            <a:off x="2980179" y="495015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72" name="Oval 171"/>
          <p:cNvSpPr/>
          <p:nvPr/>
        </p:nvSpPr>
        <p:spPr bwMode="ltGray">
          <a:xfrm>
            <a:off x="2940765" y="470273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73" name="Oval 172"/>
          <p:cNvSpPr/>
          <p:nvPr/>
        </p:nvSpPr>
        <p:spPr bwMode="ltGray">
          <a:xfrm>
            <a:off x="2901351" y="445530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74" name="Oval 173"/>
          <p:cNvSpPr/>
          <p:nvPr/>
        </p:nvSpPr>
        <p:spPr bwMode="ltGray">
          <a:xfrm>
            <a:off x="2197032" y="380555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75" name="Oval 174"/>
          <p:cNvSpPr/>
          <p:nvPr/>
        </p:nvSpPr>
        <p:spPr bwMode="ltGray">
          <a:xfrm>
            <a:off x="2215022" y="423118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76" name="Oval 175"/>
          <p:cNvSpPr/>
          <p:nvPr/>
        </p:nvSpPr>
        <p:spPr bwMode="ltGray">
          <a:xfrm>
            <a:off x="2195741" y="455453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77" name="Oval 176"/>
          <p:cNvSpPr/>
          <p:nvPr/>
        </p:nvSpPr>
        <p:spPr bwMode="ltGray">
          <a:xfrm>
            <a:off x="2176460" y="487788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78" name="Oval 177"/>
          <p:cNvSpPr/>
          <p:nvPr/>
        </p:nvSpPr>
        <p:spPr bwMode="ltGray">
          <a:xfrm>
            <a:off x="4555683" y="357518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79" name="Oval 178"/>
          <p:cNvSpPr/>
          <p:nvPr/>
        </p:nvSpPr>
        <p:spPr bwMode="ltGray">
          <a:xfrm>
            <a:off x="4557772" y="340188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80" name="Oval 179"/>
          <p:cNvSpPr/>
          <p:nvPr/>
        </p:nvSpPr>
        <p:spPr bwMode="ltGray">
          <a:xfrm>
            <a:off x="3369629" y="348685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81" name="Oval 180"/>
          <p:cNvSpPr/>
          <p:nvPr/>
        </p:nvSpPr>
        <p:spPr bwMode="ltGray">
          <a:xfrm>
            <a:off x="4618655" y="378678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82" name="Oval 181"/>
          <p:cNvSpPr/>
          <p:nvPr/>
        </p:nvSpPr>
        <p:spPr bwMode="ltGray">
          <a:xfrm>
            <a:off x="4644501" y="390296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83" name="Oval 182"/>
          <p:cNvSpPr/>
          <p:nvPr/>
        </p:nvSpPr>
        <p:spPr bwMode="ltGray">
          <a:xfrm>
            <a:off x="4612155" y="404181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84" name="Oval 183"/>
          <p:cNvSpPr/>
          <p:nvPr/>
        </p:nvSpPr>
        <p:spPr bwMode="ltGray">
          <a:xfrm>
            <a:off x="4579809" y="41806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85" name="Oval 184"/>
          <p:cNvSpPr/>
          <p:nvPr/>
        </p:nvSpPr>
        <p:spPr bwMode="ltGray">
          <a:xfrm>
            <a:off x="4532624" y="428445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86" name="Oval 185"/>
          <p:cNvSpPr/>
          <p:nvPr/>
        </p:nvSpPr>
        <p:spPr bwMode="ltGray">
          <a:xfrm>
            <a:off x="3360789" y="444787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87" name="Oval 186"/>
          <p:cNvSpPr/>
          <p:nvPr/>
        </p:nvSpPr>
        <p:spPr bwMode="ltGray">
          <a:xfrm>
            <a:off x="3312208" y="433584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88" name="Oval 187"/>
          <p:cNvSpPr/>
          <p:nvPr/>
        </p:nvSpPr>
        <p:spPr bwMode="ltGray">
          <a:xfrm>
            <a:off x="3213693" y="418395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89" name="Oval 188"/>
          <p:cNvSpPr/>
          <p:nvPr/>
        </p:nvSpPr>
        <p:spPr bwMode="ltGray">
          <a:xfrm>
            <a:off x="4700153" y="415677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90" name="Oval 189"/>
          <p:cNvSpPr/>
          <p:nvPr/>
        </p:nvSpPr>
        <p:spPr bwMode="ltGray">
          <a:xfrm>
            <a:off x="4726334" y="403614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91" name="Oval 190"/>
          <p:cNvSpPr/>
          <p:nvPr/>
        </p:nvSpPr>
        <p:spPr bwMode="ltGray">
          <a:xfrm>
            <a:off x="4747925" y="394075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92" name="Oval 191"/>
          <p:cNvSpPr/>
          <p:nvPr/>
        </p:nvSpPr>
        <p:spPr bwMode="ltGray">
          <a:xfrm>
            <a:off x="4778696" y="379488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93" name="Oval 192"/>
          <p:cNvSpPr/>
          <p:nvPr/>
        </p:nvSpPr>
        <p:spPr bwMode="ltGray">
          <a:xfrm>
            <a:off x="4683914" y="368986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94" name="Oval 193"/>
          <p:cNvSpPr/>
          <p:nvPr/>
        </p:nvSpPr>
        <p:spPr bwMode="ltGray">
          <a:xfrm>
            <a:off x="4730707" y="314956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95" name="Oval 194"/>
          <p:cNvSpPr/>
          <p:nvPr/>
        </p:nvSpPr>
        <p:spPr bwMode="ltGray">
          <a:xfrm>
            <a:off x="1931065" y="201169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96" name="Oval 195"/>
          <p:cNvSpPr/>
          <p:nvPr/>
        </p:nvSpPr>
        <p:spPr bwMode="ltGray">
          <a:xfrm>
            <a:off x="1357410" y="220407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97" name="Oval 196"/>
          <p:cNvSpPr/>
          <p:nvPr/>
        </p:nvSpPr>
        <p:spPr bwMode="ltGray">
          <a:xfrm>
            <a:off x="1181176" y="244581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98" name="Oval 197"/>
          <p:cNvSpPr/>
          <p:nvPr/>
        </p:nvSpPr>
        <p:spPr bwMode="ltGray">
          <a:xfrm>
            <a:off x="1648158" y="362330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199" name="Oval 198"/>
          <p:cNvSpPr/>
          <p:nvPr/>
        </p:nvSpPr>
        <p:spPr bwMode="ltGray">
          <a:xfrm>
            <a:off x="1687442" y="396114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200" name="Oval 199"/>
          <p:cNvSpPr/>
          <p:nvPr/>
        </p:nvSpPr>
        <p:spPr bwMode="ltGray">
          <a:xfrm>
            <a:off x="1533225" y="421355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201" name="Oval 200"/>
          <p:cNvSpPr/>
          <p:nvPr/>
        </p:nvSpPr>
        <p:spPr bwMode="ltGray">
          <a:xfrm>
            <a:off x="1446376" y="407000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24" name="Straight Connector 23"/>
          <p:cNvCxnSpPr>
            <a:stCxn id="79" idx="4"/>
            <a:endCxn id="68" idx="0"/>
          </p:cNvCxnSpPr>
          <p:nvPr/>
        </p:nvCxnSpPr>
        <p:spPr>
          <a:xfrm flipH="1">
            <a:off x="1917996" y="2490824"/>
            <a:ext cx="35979" cy="261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8" idx="7"/>
            <a:endCxn id="122" idx="3"/>
          </p:cNvCxnSpPr>
          <p:nvPr/>
        </p:nvCxnSpPr>
        <p:spPr>
          <a:xfrm flipV="1">
            <a:off x="1945865" y="2396007"/>
            <a:ext cx="258226" cy="3676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8" idx="5"/>
            <a:endCxn id="84" idx="1"/>
          </p:cNvCxnSpPr>
          <p:nvPr/>
        </p:nvCxnSpPr>
        <p:spPr>
          <a:xfrm>
            <a:off x="1945865" y="2819385"/>
            <a:ext cx="106162" cy="1294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8" idx="6"/>
            <a:endCxn id="82" idx="1"/>
          </p:cNvCxnSpPr>
          <p:nvPr/>
        </p:nvCxnSpPr>
        <p:spPr>
          <a:xfrm>
            <a:off x="1957409" y="2791516"/>
            <a:ext cx="207269" cy="785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9" idx="0"/>
            <a:endCxn id="80" idx="4"/>
          </p:cNvCxnSpPr>
          <p:nvPr/>
        </p:nvCxnSpPr>
        <p:spPr>
          <a:xfrm flipH="1" flipV="1">
            <a:off x="1953974" y="2368138"/>
            <a:ext cx="1" cy="438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955894" y="2273664"/>
            <a:ext cx="1515" cy="2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95" idx="4"/>
            <a:endCxn id="80" idx="0"/>
          </p:cNvCxnSpPr>
          <p:nvPr/>
        </p:nvCxnSpPr>
        <p:spPr>
          <a:xfrm flipH="1">
            <a:off x="1953974" y="2090521"/>
            <a:ext cx="16505" cy="1987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3" idx="4"/>
          </p:cNvCxnSpPr>
          <p:nvPr/>
        </p:nvCxnSpPr>
        <p:spPr>
          <a:xfrm>
            <a:off x="1753400" y="2380198"/>
            <a:ext cx="24812" cy="50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0" idx="4"/>
            <a:endCxn id="68" idx="1"/>
          </p:cNvCxnSpPr>
          <p:nvPr/>
        </p:nvCxnSpPr>
        <p:spPr>
          <a:xfrm>
            <a:off x="1804673" y="2513733"/>
            <a:ext cx="85453" cy="2499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68" idx="1"/>
          </p:cNvCxnSpPr>
          <p:nvPr/>
        </p:nvCxnSpPr>
        <p:spPr>
          <a:xfrm>
            <a:off x="1720103" y="2592560"/>
            <a:ext cx="170023" cy="171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68" idx="1"/>
          </p:cNvCxnSpPr>
          <p:nvPr/>
        </p:nvCxnSpPr>
        <p:spPr>
          <a:xfrm>
            <a:off x="1654493" y="2666064"/>
            <a:ext cx="235633" cy="975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74" idx="4"/>
            <a:endCxn id="66" idx="0"/>
          </p:cNvCxnSpPr>
          <p:nvPr/>
        </p:nvCxnSpPr>
        <p:spPr>
          <a:xfrm>
            <a:off x="1655371" y="2446965"/>
            <a:ext cx="32072" cy="667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66" idx="1"/>
          </p:cNvCxnSpPr>
          <p:nvPr/>
        </p:nvCxnSpPr>
        <p:spPr>
          <a:xfrm>
            <a:off x="1615350" y="2509051"/>
            <a:ext cx="44223" cy="162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75" idx="5"/>
            <a:endCxn id="78" idx="1"/>
          </p:cNvCxnSpPr>
          <p:nvPr/>
        </p:nvCxnSpPr>
        <p:spPr>
          <a:xfrm>
            <a:off x="1553073" y="2599275"/>
            <a:ext cx="35014" cy="9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97" idx="5"/>
            <a:endCxn id="75" idx="1"/>
          </p:cNvCxnSpPr>
          <p:nvPr/>
        </p:nvCxnSpPr>
        <p:spPr>
          <a:xfrm>
            <a:off x="1248459" y="2513102"/>
            <a:ext cx="248875" cy="30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endCxn id="4" idx="1"/>
          </p:cNvCxnSpPr>
          <p:nvPr/>
        </p:nvCxnSpPr>
        <p:spPr>
          <a:xfrm>
            <a:off x="1427223" y="2289052"/>
            <a:ext cx="115120" cy="157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22" idx="6"/>
            <a:endCxn id="123" idx="2"/>
          </p:cNvCxnSpPr>
          <p:nvPr/>
        </p:nvCxnSpPr>
        <p:spPr>
          <a:xfrm flipV="1">
            <a:off x="2271374" y="2261958"/>
            <a:ext cx="298170" cy="1061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21" idx="7"/>
          </p:cNvCxnSpPr>
          <p:nvPr/>
        </p:nvCxnSpPr>
        <p:spPr>
          <a:xfrm flipV="1">
            <a:off x="2299243" y="2301371"/>
            <a:ext cx="275608" cy="1615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137" idx="3"/>
          </p:cNvCxnSpPr>
          <p:nvPr/>
        </p:nvCxnSpPr>
        <p:spPr>
          <a:xfrm flipH="1">
            <a:off x="3278658" y="2347685"/>
            <a:ext cx="81712" cy="251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37" idx="5"/>
            <a:endCxn id="145" idx="0"/>
          </p:cNvCxnSpPr>
          <p:nvPr/>
        </p:nvCxnSpPr>
        <p:spPr>
          <a:xfrm>
            <a:off x="3416109" y="2347685"/>
            <a:ext cx="1281374" cy="492025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stCxn id="138" idx="6"/>
            <a:endCxn id="145" idx="2"/>
          </p:cNvCxnSpPr>
          <p:nvPr/>
        </p:nvCxnSpPr>
        <p:spPr>
          <a:xfrm>
            <a:off x="3438522" y="2744892"/>
            <a:ext cx="1219547" cy="134232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141" idx="6"/>
            <a:endCxn id="145" idx="2"/>
          </p:cNvCxnSpPr>
          <p:nvPr/>
        </p:nvCxnSpPr>
        <p:spPr>
          <a:xfrm>
            <a:off x="3422451" y="2862079"/>
            <a:ext cx="1235618" cy="17045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144" idx="3"/>
            <a:endCxn id="143" idx="6"/>
          </p:cNvCxnSpPr>
          <p:nvPr/>
        </p:nvCxnSpPr>
        <p:spPr>
          <a:xfrm flipH="1">
            <a:off x="3438522" y="2973922"/>
            <a:ext cx="1100364" cy="70176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43" idx="5"/>
            <a:endCxn id="194" idx="1"/>
          </p:cNvCxnSpPr>
          <p:nvPr/>
        </p:nvCxnSpPr>
        <p:spPr>
          <a:xfrm>
            <a:off x="3426978" y="3071967"/>
            <a:ext cx="1315273" cy="89145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145" idx="4"/>
            <a:endCxn id="179" idx="0"/>
          </p:cNvCxnSpPr>
          <p:nvPr/>
        </p:nvCxnSpPr>
        <p:spPr>
          <a:xfrm flipH="1">
            <a:off x="4597186" y="2918537"/>
            <a:ext cx="100297" cy="4833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142" idx="4"/>
            <a:endCxn id="147" idx="1"/>
          </p:cNvCxnSpPr>
          <p:nvPr/>
        </p:nvCxnSpPr>
        <p:spPr>
          <a:xfrm>
            <a:off x="3162670" y="3094965"/>
            <a:ext cx="88119" cy="229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2" idx="5"/>
            <a:endCxn id="146" idx="1"/>
          </p:cNvCxnSpPr>
          <p:nvPr/>
        </p:nvCxnSpPr>
        <p:spPr>
          <a:xfrm>
            <a:off x="3190539" y="3083421"/>
            <a:ext cx="1325257" cy="190195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136" idx="3"/>
            <a:endCxn id="130" idx="7"/>
          </p:cNvCxnSpPr>
          <p:nvPr/>
        </p:nvCxnSpPr>
        <p:spPr>
          <a:xfrm flipH="1">
            <a:off x="3067771" y="2676347"/>
            <a:ext cx="157467" cy="3786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142" idx="0"/>
          </p:cNvCxnSpPr>
          <p:nvPr/>
        </p:nvCxnSpPr>
        <p:spPr>
          <a:xfrm>
            <a:off x="3051849" y="2832139"/>
            <a:ext cx="110821" cy="1839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>
            <a:endCxn id="130" idx="0"/>
          </p:cNvCxnSpPr>
          <p:nvPr/>
        </p:nvCxnSpPr>
        <p:spPr>
          <a:xfrm>
            <a:off x="2938392" y="2626651"/>
            <a:ext cx="101510" cy="416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123" idx="5"/>
            <a:endCxn id="124" idx="1"/>
          </p:cNvCxnSpPr>
          <p:nvPr/>
        </p:nvCxnSpPr>
        <p:spPr>
          <a:xfrm>
            <a:off x="2636827" y="2289827"/>
            <a:ext cx="276069" cy="2519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121" idx="5"/>
            <a:endCxn id="135" idx="2"/>
          </p:cNvCxnSpPr>
          <p:nvPr/>
        </p:nvCxnSpPr>
        <p:spPr>
          <a:xfrm>
            <a:off x="2299243" y="2518693"/>
            <a:ext cx="683111" cy="2609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>
            <a:stCxn id="81" idx="6"/>
            <a:endCxn id="125" idx="1"/>
          </p:cNvCxnSpPr>
          <p:nvPr/>
        </p:nvCxnSpPr>
        <p:spPr>
          <a:xfrm>
            <a:off x="2355568" y="2666065"/>
            <a:ext cx="503447" cy="1622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133" idx="5"/>
            <a:endCxn id="132" idx="1"/>
          </p:cNvCxnSpPr>
          <p:nvPr/>
        </p:nvCxnSpPr>
        <p:spPr>
          <a:xfrm>
            <a:off x="2529439" y="2819385"/>
            <a:ext cx="157443" cy="1294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endCxn id="130" idx="1"/>
          </p:cNvCxnSpPr>
          <p:nvPr/>
        </p:nvCxnSpPr>
        <p:spPr>
          <a:xfrm>
            <a:off x="2919701" y="2895561"/>
            <a:ext cx="92331" cy="1594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178" idx="3"/>
            <a:endCxn id="151" idx="0"/>
          </p:cNvCxnSpPr>
          <p:nvPr/>
        </p:nvCxnSpPr>
        <p:spPr>
          <a:xfrm flipH="1">
            <a:off x="3326574" y="3642467"/>
            <a:ext cx="1240653" cy="24040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151" idx="7"/>
            <a:endCxn id="193" idx="3"/>
          </p:cNvCxnSpPr>
          <p:nvPr/>
        </p:nvCxnSpPr>
        <p:spPr>
          <a:xfrm flipV="1">
            <a:off x="3354443" y="3757146"/>
            <a:ext cx="1341015" cy="137268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151" idx="6"/>
            <a:endCxn id="181" idx="3"/>
          </p:cNvCxnSpPr>
          <p:nvPr/>
        </p:nvCxnSpPr>
        <p:spPr>
          <a:xfrm flipV="1">
            <a:off x="3365987" y="3854064"/>
            <a:ext cx="1264212" cy="6822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151" idx="6"/>
            <a:endCxn id="192" idx="3"/>
          </p:cNvCxnSpPr>
          <p:nvPr/>
        </p:nvCxnSpPr>
        <p:spPr>
          <a:xfrm flipV="1">
            <a:off x="3365987" y="3862171"/>
            <a:ext cx="1424253" cy="60113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>
            <a:stCxn id="151" idx="6"/>
            <a:endCxn id="182" idx="2"/>
          </p:cNvCxnSpPr>
          <p:nvPr/>
        </p:nvCxnSpPr>
        <p:spPr>
          <a:xfrm>
            <a:off x="3365987" y="3922284"/>
            <a:ext cx="1278514" cy="20091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151" idx="6"/>
            <a:endCxn id="191" idx="2"/>
          </p:cNvCxnSpPr>
          <p:nvPr/>
        </p:nvCxnSpPr>
        <p:spPr>
          <a:xfrm>
            <a:off x="3365987" y="3922284"/>
            <a:ext cx="1381938" cy="57885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>
            <a:stCxn id="183" idx="2"/>
            <a:endCxn id="151" idx="5"/>
          </p:cNvCxnSpPr>
          <p:nvPr/>
        </p:nvCxnSpPr>
        <p:spPr>
          <a:xfrm flipH="1" flipV="1">
            <a:off x="3354443" y="3950153"/>
            <a:ext cx="1257712" cy="13107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>
            <a:stCxn id="151" idx="5"/>
            <a:endCxn id="184" idx="1"/>
          </p:cNvCxnSpPr>
          <p:nvPr/>
        </p:nvCxnSpPr>
        <p:spPr>
          <a:xfrm>
            <a:off x="3354443" y="3950153"/>
            <a:ext cx="1236910" cy="242062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151" idx="6"/>
            <a:endCxn id="189" idx="1"/>
          </p:cNvCxnSpPr>
          <p:nvPr/>
        </p:nvCxnSpPr>
        <p:spPr>
          <a:xfrm>
            <a:off x="3365987" y="3922284"/>
            <a:ext cx="1345710" cy="246038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185" idx="1"/>
            <a:endCxn id="151" idx="4"/>
          </p:cNvCxnSpPr>
          <p:nvPr/>
        </p:nvCxnSpPr>
        <p:spPr>
          <a:xfrm flipH="1" flipV="1">
            <a:off x="3326574" y="3961697"/>
            <a:ext cx="1217594" cy="334305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180" idx="3"/>
            <a:endCxn id="151" idx="0"/>
          </p:cNvCxnSpPr>
          <p:nvPr/>
        </p:nvCxnSpPr>
        <p:spPr>
          <a:xfrm flipH="1">
            <a:off x="3326574" y="3554141"/>
            <a:ext cx="54599" cy="3287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187" idx="0"/>
            <a:endCxn id="151" idx="4"/>
          </p:cNvCxnSpPr>
          <p:nvPr/>
        </p:nvCxnSpPr>
        <p:spPr>
          <a:xfrm flipH="1" flipV="1">
            <a:off x="3326574" y="3961697"/>
            <a:ext cx="25048" cy="3741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186" idx="1"/>
            <a:endCxn id="151" idx="5"/>
          </p:cNvCxnSpPr>
          <p:nvPr/>
        </p:nvCxnSpPr>
        <p:spPr>
          <a:xfrm flipH="1" flipV="1">
            <a:off x="3354443" y="3950153"/>
            <a:ext cx="17890" cy="5092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188" idx="0"/>
            <a:endCxn id="151" idx="3"/>
          </p:cNvCxnSpPr>
          <p:nvPr/>
        </p:nvCxnSpPr>
        <p:spPr>
          <a:xfrm flipV="1">
            <a:off x="3253107" y="3950153"/>
            <a:ext cx="45597" cy="2338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160" idx="7"/>
            <a:endCxn id="151" idx="3"/>
          </p:cNvCxnSpPr>
          <p:nvPr/>
        </p:nvCxnSpPr>
        <p:spPr>
          <a:xfrm flipV="1">
            <a:off x="3189593" y="3950153"/>
            <a:ext cx="109111" cy="1291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156" idx="7"/>
            <a:endCxn id="151" idx="2"/>
          </p:cNvCxnSpPr>
          <p:nvPr/>
        </p:nvCxnSpPr>
        <p:spPr>
          <a:xfrm flipV="1">
            <a:off x="3025404" y="3922284"/>
            <a:ext cx="261756" cy="710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61" idx="6"/>
            <a:endCxn id="151" idx="2"/>
          </p:cNvCxnSpPr>
          <p:nvPr/>
        </p:nvCxnSpPr>
        <p:spPr>
          <a:xfrm>
            <a:off x="3148417" y="3866291"/>
            <a:ext cx="138743" cy="559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130" idx="4"/>
            <a:endCxn id="153" idx="0"/>
          </p:cNvCxnSpPr>
          <p:nvPr/>
        </p:nvCxnSpPr>
        <p:spPr>
          <a:xfrm flipH="1">
            <a:off x="2955462" y="3122324"/>
            <a:ext cx="84440" cy="3461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85" idx="0"/>
            <a:endCxn id="68" idx="4"/>
          </p:cNvCxnSpPr>
          <p:nvPr/>
        </p:nvCxnSpPr>
        <p:spPr>
          <a:xfrm flipH="1" flipV="1">
            <a:off x="1917996" y="2830929"/>
            <a:ext cx="107192" cy="212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134" idx="3"/>
            <a:endCxn id="158" idx="7"/>
          </p:cNvCxnSpPr>
          <p:nvPr/>
        </p:nvCxnSpPr>
        <p:spPr>
          <a:xfrm flipH="1">
            <a:off x="2495124" y="3242325"/>
            <a:ext cx="188242" cy="4126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>
            <a:stCxn id="156" idx="3"/>
            <a:endCxn id="163" idx="6"/>
          </p:cNvCxnSpPr>
          <p:nvPr/>
        </p:nvCxnSpPr>
        <p:spPr>
          <a:xfrm flipH="1">
            <a:off x="2568471" y="4049046"/>
            <a:ext cx="401194" cy="509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174" idx="6"/>
            <a:endCxn id="161" idx="1"/>
          </p:cNvCxnSpPr>
          <p:nvPr/>
        </p:nvCxnSpPr>
        <p:spPr>
          <a:xfrm flipV="1">
            <a:off x="2275859" y="3838421"/>
            <a:ext cx="805275" cy="65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>
            <a:stCxn id="162" idx="6"/>
            <a:endCxn id="161" idx="2"/>
          </p:cNvCxnSpPr>
          <p:nvPr/>
        </p:nvCxnSpPr>
        <p:spPr>
          <a:xfrm flipV="1">
            <a:off x="2646832" y="3866291"/>
            <a:ext cx="422758" cy="394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>
            <a:stCxn id="157" idx="7"/>
            <a:endCxn id="160" idx="3"/>
          </p:cNvCxnSpPr>
          <p:nvPr/>
        </p:nvCxnSpPr>
        <p:spPr>
          <a:xfrm flipV="1">
            <a:off x="2896847" y="4135011"/>
            <a:ext cx="237007" cy="932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99" idx="7"/>
            <a:endCxn id="174" idx="3"/>
          </p:cNvCxnSpPr>
          <p:nvPr/>
        </p:nvCxnSpPr>
        <p:spPr>
          <a:xfrm flipV="1">
            <a:off x="1754725" y="3872838"/>
            <a:ext cx="453851" cy="998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>
            <a:stCxn id="198" idx="4"/>
            <a:endCxn id="199" idx="0"/>
          </p:cNvCxnSpPr>
          <p:nvPr/>
        </p:nvCxnSpPr>
        <p:spPr>
          <a:xfrm>
            <a:off x="1687572" y="3702135"/>
            <a:ext cx="39284" cy="2590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199" idx="4"/>
            <a:endCxn id="200" idx="7"/>
          </p:cNvCxnSpPr>
          <p:nvPr/>
        </p:nvCxnSpPr>
        <p:spPr>
          <a:xfrm flipH="1">
            <a:off x="1600508" y="4039975"/>
            <a:ext cx="126348" cy="1851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>
            <a:stCxn id="68" idx="3"/>
            <a:endCxn id="118" idx="7"/>
          </p:cNvCxnSpPr>
          <p:nvPr/>
        </p:nvCxnSpPr>
        <p:spPr>
          <a:xfrm flipH="1">
            <a:off x="1604412" y="2819385"/>
            <a:ext cx="285714" cy="235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>
            <a:stCxn id="120" idx="6"/>
            <a:endCxn id="68" idx="2"/>
          </p:cNvCxnSpPr>
          <p:nvPr/>
        </p:nvCxnSpPr>
        <p:spPr>
          <a:xfrm flipV="1">
            <a:off x="1615956" y="2791516"/>
            <a:ext cx="262626" cy="91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>
            <a:stCxn id="120" idx="3"/>
            <a:endCxn id="119" idx="0"/>
          </p:cNvCxnSpPr>
          <p:nvPr/>
        </p:nvCxnSpPr>
        <p:spPr>
          <a:xfrm flipH="1">
            <a:off x="1346840" y="2910738"/>
            <a:ext cx="201833" cy="1601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77" idx="5"/>
            <a:endCxn id="68" idx="2"/>
          </p:cNvCxnSpPr>
          <p:nvPr/>
        </p:nvCxnSpPr>
        <p:spPr>
          <a:xfrm>
            <a:off x="1592486" y="2753424"/>
            <a:ext cx="286096" cy="38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>
            <a:stCxn id="76" idx="6"/>
            <a:endCxn id="68" idx="2"/>
          </p:cNvCxnSpPr>
          <p:nvPr/>
        </p:nvCxnSpPr>
        <p:spPr>
          <a:xfrm>
            <a:off x="1485790" y="2666065"/>
            <a:ext cx="392792" cy="1254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83" idx="5"/>
            <a:endCxn id="158" idx="0"/>
          </p:cNvCxnSpPr>
          <p:nvPr/>
        </p:nvCxnSpPr>
        <p:spPr>
          <a:xfrm>
            <a:off x="2259830" y="3032554"/>
            <a:ext cx="207425" cy="610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6" name="Group 365"/>
          <p:cNvGrpSpPr/>
          <p:nvPr/>
        </p:nvGrpSpPr>
        <p:grpSpPr>
          <a:xfrm rot="16200000">
            <a:off x="1331304" y="4252531"/>
            <a:ext cx="1174392" cy="1242175"/>
            <a:chOff x="913680" y="4459325"/>
            <a:chExt cx="1174392" cy="1242175"/>
          </a:xfrm>
          <a:solidFill>
            <a:schemeClr val="tx1"/>
          </a:solidFill>
        </p:grpSpPr>
        <p:sp>
          <p:nvSpPr>
            <p:cNvPr id="317" name="Oval 316"/>
            <p:cNvSpPr/>
            <p:nvPr/>
          </p:nvSpPr>
          <p:spPr bwMode="ltGray">
            <a:xfrm>
              <a:off x="1263303" y="4882537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18" name="Oval 317"/>
            <p:cNvSpPr/>
            <p:nvPr/>
          </p:nvSpPr>
          <p:spPr bwMode="ltGray">
            <a:xfrm>
              <a:off x="1380533" y="4961364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19" name="Oval 318"/>
            <p:cNvSpPr/>
            <p:nvPr/>
          </p:nvSpPr>
          <p:spPr bwMode="ltGray">
            <a:xfrm>
              <a:off x="1611086" y="5199733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20" name="Oval 319"/>
            <p:cNvSpPr/>
            <p:nvPr/>
          </p:nvSpPr>
          <p:spPr bwMode="ltGray">
            <a:xfrm>
              <a:off x="1497763" y="4882537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21" name="Oval 320"/>
            <p:cNvSpPr/>
            <p:nvPr/>
          </p:nvSpPr>
          <p:spPr bwMode="ltGray">
            <a:xfrm>
              <a:off x="1446490" y="4749002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22" name="Oval 321"/>
            <p:cNvSpPr/>
            <p:nvPr/>
          </p:nvSpPr>
          <p:spPr bwMode="ltGray">
            <a:xfrm>
              <a:off x="1348461" y="4815769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23" name="Oval 322"/>
            <p:cNvSpPr/>
            <p:nvPr/>
          </p:nvSpPr>
          <p:spPr bwMode="ltGray">
            <a:xfrm>
              <a:off x="1218294" y="4979623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24" name="Oval 323"/>
            <p:cNvSpPr/>
            <p:nvPr/>
          </p:nvSpPr>
          <p:spPr bwMode="ltGray">
            <a:xfrm>
              <a:off x="1139467" y="5074282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25" name="Oval 324"/>
            <p:cNvSpPr/>
            <p:nvPr/>
          </p:nvSpPr>
          <p:spPr bwMode="ltGray">
            <a:xfrm>
              <a:off x="1257707" y="5133772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26" name="Oval 325"/>
            <p:cNvSpPr/>
            <p:nvPr/>
          </p:nvSpPr>
          <p:spPr bwMode="ltGray">
            <a:xfrm>
              <a:off x="1309047" y="5044566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27" name="Oval 326"/>
            <p:cNvSpPr/>
            <p:nvPr/>
          </p:nvSpPr>
          <p:spPr bwMode="ltGray">
            <a:xfrm>
              <a:off x="1647065" y="4859628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28" name="Oval 327"/>
            <p:cNvSpPr/>
            <p:nvPr/>
          </p:nvSpPr>
          <p:spPr bwMode="ltGray">
            <a:xfrm>
              <a:off x="1647064" y="4736942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29" name="Oval 328"/>
            <p:cNvSpPr/>
            <p:nvPr/>
          </p:nvSpPr>
          <p:spPr bwMode="ltGray">
            <a:xfrm>
              <a:off x="2009245" y="5074282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30" name="Oval 329"/>
            <p:cNvSpPr/>
            <p:nvPr/>
          </p:nvSpPr>
          <p:spPr bwMode="ltGray">
            <a:xfrm>
              <a:off x="1885638" y="5306115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31" name="Oval 330"/>
            <p:cNvSpPr/>
            <p:nvPr/>
          </p:nvSpPr>
          <p:spPr bwMode="ltGray">
            <a:xfrm>
              <a:off x="1925051" y="5412902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32" name="Oval 331"/>
            <p:cNvSpPr/>
            <p:nvPr/>
          </p:nvSpPr>
          <p:spPr bwMode="ltGray">
            <a:xfrm>
              <a:off x="1772987" y="5384942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33" name="Oval 332"/>
            <p:cNvSpPr/>
            <p:nvPr/>
          </p:nvSpPr>
          <p:spPr bwMode="ltGray">
            <a:xfrm>
              <a:off x="1718278" y="5491128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34" name="Oval 333"/>
            <p:cNvSpPr/>
            <p:nvPr/>
          </p:nvSpPr>
          <p:spPr bwMode="ltGray">
            <a:xfrm>
              <a:off x="1663569" y="5597314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35" name="Oval 334"/>
            <p:cNvSpPr/>
            <p:nvPr/>
          </p:nvSpPr>
          <p:spPr bwMode="ltGray">
            <a:xfrm>
              <a:off x="1576926" y="5622673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36" name="Oval 335"/>
            <p:cNvSpPr/>
            <p:nvPr/>
          </p:nvSpPr>
          <p:spPr bwMode="ltGray">
            <a:xfrm>
              <a:off x="1269633" y="5491128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37" name="Oval 336"/>
            <p:cNvSpPr/>
            <p:nvPr/>
          </p:nvSpPr>
          <p:spPr bwMode="ltGray">
            <a:xfrm>
              <a:off x="1039930" y="5518487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38" name="Oval 337"/>
            <p:cNvSpPr/>
            <p:nvPr/>
          </p:nvSpPr>
          <p:spPr bwMode="ltGray">
            <a:xfrm>
              <a:off x="1269633" y="5291086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39" name="Oval 338"/>
            <p:cNvSpPr/>
            <p:nvPr/>
          </p:nvSpPr>
          <p:spPr bwMode="ltGray">
            <a:xfrm>
              <a:off x="1964464" y="4899041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40" name="Oval 339"/>
            <p:cNvSpPr/>
            <p:nvPr/>
          </p:nvSpPr>
          <p:spPr bwMode="ltGray">
            <a:xfrm>
              <a:off x="1925051" y="4776355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41" name="Oval 340"/>
            <p:cNvSpPr/>
            <p:nvPr/>
          </p:nvSpPr>
          <p:spPr bwMode="ltGray">
            <a:xfrm>
              <a:off x="1663569" y="4459325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42" name="Oval 341"/>
            <p:cNvSpPr/>
            <p:nvPr/>
          </p:nvSpPr>
          <p:spPr bwMode="ltGray">
            <a:xfrm>
              <a:off x="1089914" y="4651706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sp>
          <p:nvSpPr>
            <p:cNvPr id="343" name="Oval 342"/>
            <p:cNvSpPr/>
            <p:nvPr/>
          </p:nvSpPr>
          <p:spPr bwMode="ltGray">
            <a:xfrm>
              <a:off x="913680" y="4893450"/>
              <a:ext cx="78827" cy="7882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dirty="0" err="1"/>
            </a:p>
          </p:txBody>
        </p:sp>
        <p:cxnSp>
          <p:nvCxnSpPr>
            <p:cNvPr id="344" name="Straight Connector 343"/>
            <p:cNvCxnSpPr>
              <a:stCxn id="327" idx="4"/>
              <a:endCxn id="319" idx="0"/>
            </p:cNvCxnSpPr>
            <p:nvPr/>
          </p:nvCxnSpPr>
          <p:spPr>
            <a:xfrm flipH="1">
              <a:off x="1650500" y="4938455"/>
              <a:ext cx="35979" cy="26127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>
              <a:stCxn id="319" idx="7"/>
              <a:endCxn id="340" idx="3"/>
            </p:cNvCxnSpPr>
            <p:nvPr/>
          </p:nvCxnSpPr>
          <p:spPr>
            <a:xfrm flipV="1">
              <a:off x="1678369" y="4843638"/>
              <a:ext cx="258226" cy="36763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>
              <a:stCxn id="319" idx="5"/>
              <a:endCxn id="332" idx="1"/>
            </p:cNvCxnSpPr>
            <p:nvPr/>
          </p:nvCxnSpPr>
          <p:spPr>
            <a:xfrm>
              <a:off x="1678369" y="5267016"/>
              <a:ext cx="106162" cy="12947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>
              <a:stCxn id="319" idx="6"/>
              <a:endCxn id="330" idx="1"/>
            </p:cNvCxnSpPr>
            <p:nvPr/>
          </p:nvCxnSpPr>
          <p:spPr>
            <a:xfrm rot="5400000" flipV="1">
              <a:off x="1754291" y="5174769"/>
              <a:ext cx="78512" cy="20726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>
              <a:stCxn id="327" idx="0"/>
              <a:endCxn id="328" idx="4"/>
            </p:cNvCxnSpPr>
            <p:nvPr/>
          </p:nvCxnSpPr>
          <p:spPr>
            <a:xfrm flipH="1" flipV="1">
              <a:off x="1686478" y="4815769"/>
              <a:ext cx="1" cy="43859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 flipH="1">
              <a:off x="1688398" y="4721295"/>
              <a:ext cx="1515" cy="29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>
              <a:stCxn id="341" idx="4"/>
              <a:endCxn id="328" idx="0"/>
            </p:cNvCxnSpPr>
            <p:nvPr/>
          </p:nvCxnSpPr>
          <p:spPr>
            <a:xfrm flipH="1">
              <a:off x="1686478" y="4538152"/>
              <a:ext cx="16505" cy="198790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>
              <a:stCxn id="321" idx="4"/>
            </p:cNvCxnSpPr>
            <p:nvPr/>
          </p:nvCxnSpPr>
          <p:spPr>
            <a:xfrm>
              <a:off x="1485904" y="4827829"/>
              <a:ext cx="24812" cy="50645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>
              <a:stCxn id="320" idx="4"/>
              <a:endCxn id="319" idx="1"/>
            </p:cNvCxnSpPr>
            <p:nvPr/>
          </p:nvCxnSpPr>
          <p:spPr>
            <a:xfrm>
              <a:off x="1537177" y="4961364"/>
              <a:ext cx="85453" cy="249913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>
              <a:endCxn id="319" idx="1"/>
            </p:cNvCxnSpPr>
            <p:nvPr/>
          </p:nvCxnSpPr>
          <p:spPr>
            <a:xfrm>
              <a:off x="1452607" y="5040191"/>
              <a:ext cx="170023" cy="17108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>
              <a:endCxn id="319" idx="1"/>
            </p:cNvCxnSpPr>
            <p:nvPr/>
          </p:nvCxnSpPr>
          <p:spPr>
            <a:xfrm>
              <a:off x="1386997" y="5113695"/>
              <a:ext cx="235633" cy="9758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>
              <a:stCxn id="322" idx="4"/>
              <a:endCxn id="318" idx="0"/>
            </p:cNvCxnSpPr>
            <p:nvPr/>
          </p:nvCxnSpPr>
          <p:spPr>
            <a:xfrm>
              <a:off x="1387875" y="4894596"/>
              <a:ext cx="32072" cy="6676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>
              <a:endCxn id="318" idx="1"/>
            </p:cNvCxnSpPr>
            <p:nvPr/>
          </p:nvCxnSpPr>
          <p:spPr>
            <a:xfrm>
              <a:off x="1347854" y="4956682"/>
              <a:ext cx="44223" cy="1622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>
              <a:stCxn id="323" idx="5"/>
              <a:endCxn id="326" idx="1"/>
            </p:cNvCxnSpPr>
            <p:nvPr/>
          </p:nvCxnSpPr>
          <p:spPr>
            <a:xfrm>
              <a:off x="1285577" y="5046906"/>
              <a:ext cx="35014" cy="920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>
              <a:stCxn id="343" idx="5"/>
              <a:endCxn id="323" idx="1"/>
            </p:cNvCxnSpPr>
            <p:nvPr/>
          </p:nvCxnSpPr>
          <p:spPr>
            <a:xfrm>
              <a:off x="980963" y="4960733"/>
              <a:ext cx="248875" cy="30434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endCxn id="317" idx="1"/>
            </p:cNvCxnSpPr>
            <p:nvPr/>
          </p:nvCxnSpPr>
          <p:spPr>
            <a:xfrm>
              <a:off x="1159727" y="4736683"/>
              <a:ext cx="115120" cy="15739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>
              <a:stCxn id="333" idx="0"/>
              <a:endCxn id="319" idx="4"/>
            </p:cNvCxnSpPr>
            <p:nvPr/>
          </p:nvCxnSpPr>
          <p:spPr>
            <a:xfrm flipH="1" flipV="1">
              <a:off x="1650500" y="5278560"/>
              <a:ext cx="107192" cy="21256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>
              <a:stCxn id="319" idx="3"/>
              <a:endCxn id="336" idx="7"/>
            </p:cNvCxnSpPr>
            <p:nvPr/>
          </p:nvCxnSpPr>
          <p:spPr>
            <a:xfrm flipH="1">
              <a:off x="1336916" y="5267016"/>
              <a:ext cx="285714" cy="235656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338" idx="6"/>
              <a:endCxn id="319" idx="2"/>
            </p:cNvCxnSpPr>
            <p:nvPr/>
          </p:nvCxnSpPr>
          <p:spPr>
            <a:xfrm flipV="1">
              <a:off x="1348460" y="5239147"/>
              <a:ext cx="262626" cy="91353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>
              <a:stCxn id="338" idx="3"/>
              <a:endCxn id="337" idx="0"/>
            </p:cNvCxnSpPr>
            <p:nvPr/>
          </p:nvCxnSpPr>
          <p:spPr>
            <a:xfrm flipH="1">
              <a:off x="1079344" y="5358369"/>
              <a:ext cx="201833" cy="160118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>
              <a:stCxn id="325" idx="5"/>
              <a:endCxn id="319" idx="2"/>
            </p:cNvCxnSpPr>
            <p:nvPr/>
          </p:nvCxnSpPr>
          <p:spPr>
            <a:xfrm>
              <a:off x="1324990" y="5201055"/>
              <a:ext cx="286096" cy="38092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324" idx="6"/>
              <a:endCxn id="319" idx="2"/>
            </p:cNvCxnSpPr>
            <p:nvPr/>
          </p:nvCxnSpPr>
          <p:spPr>
            <a:xfrm>
              <a:off x="1218294" y="5113696"/>
              <a:ext cx="392792" cy="125451"/>
            </a:xfrm>
            <a:prstGeom prst="line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7" name="Oval 366"/>
          <p:cNvSpPr/>
          <p:nvPr/>
        </p:nvSpPr>
        <p:spPr bwMode="ltGray">
          <a:xfrm>
            <a:off x="5021731" y="363104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368" name="Oval 367"/>
          <p:cNvSpPr/>
          <p:nvPr/>
        </p:nvSpPr>
        <p:spPr bwMode="ltGray">
          <a:xfrm>
            <a:off x="5055647" y="389537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369" name="Oval 368"/>
          <p:cNvSpPr/>
          <p:nvPr/>
        </p:nvSpPr>
        <p:spPr bwMode="ltGray">
          <a:xfrm>
            <a:off x="4978600" y="421611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370" name="Oval 369"/>
          <p:cNvSpPr/>
          <p:nvPr/>
        </p:nvSpPr>
        <p:spPr bwMode="ltGray">
          <a:xfrm>
            <a:off x="4897128" y="446851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371" name="Oval 370"/>
          <p:cNvSpPr/>
          <p:nvPr/>
        </p:nvSpPr>
        <p:spPr bwMode="ltGray">
          <a:xfrm>
            <a:off x="1427223" y="394092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372" name="Oval 371"/>
          <p:cNvSpPr/>
          <p:nvPr/>
        </p:nvSpPr>
        <p:spPr bwMode="ltGray">
          <a:xfrm>
            <a:off x="1297326" y="379826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373" name="Oval 372"/>
          <p:cNvSpPr/>
          <p:nvPr/>
        </p:nvSpPr>
        <p:spPr bwMode="ltGray">
          <a:xfrm>
            <a:off x="1425105" y="379821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374" name="Oval 373"/>
          <p:cNvSpPr/>
          <p:nvPr/>
        </p:nvSpPr>
        <p:spPr bwMode="ltGray">
          <a:xfrm>
            <a:off x="1381382" y="366922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375" name="Oval 374"/>
          <p:cNvSpPr/>
          <p:nvPr/>
        </p:nvSpPr>
        <p:spPr bwMode="ltGray">
          <a:xfrm>
            <a:off x="2246654" y="399065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376" name="Oval 375"/>
          <p:cNvSpPr/>
          <p:nvPr/>
        </p:nvSpPr>
        <p:spPr bwMode="ltGray">
          <a:xfrm>
            <a:off x="3111926" y="431207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391" name="Oval 390"/>
          <p:cNvSpPr/>
          <p:nvPr/>
        </p:nvSpPr>
        <p:spPr bwMode="ltGray">
          <a:xfrm>
            <a:off x="5084323" y="346808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392" name="Oval 391"/>
          <p:cNvSpPr/>
          <p:nvPr/>
        </p:nvSpPr>
        <p:spPr bwMode="ltGray">
          <a:xfrm>
            <a:off x="4837993" y="303677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6" name="Straight Connector 5"/>
          <p:cNvCxnSpPr>
            <a:stCxn id="86" idx="0"/>
            <a:endCxn id="68" idx="4"/>
          </p:cNvCxnSpPr>
          <p:nvPr/>
        </p:nvCxnSpPr>
        <p:spPr>
          <a:xfrm flipH="1" flipV="1">
            <a:off x="1917996" y="2830929"/>
            <a:ext cx="52483" cy="3187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68" idx="4"/>
            <a:endCxn id="87" idx="0"/>
          </p:cNvCxnSpPr>
          <p:nvPr/>
        </p:nvCxnSpPr>
        <p:spPr>
          <a:xfrm flipH="1">
            <a:off x="1883836" y="2830929"/>
            <a:ext cx="34160" cy="344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374" idx="7"/>
            <a:endCxn id="198" idx="2"/>
          </p:cNvCxnSpPr>
          <p:nvPr/>
        </p:nvCxnSpPr>
        <p:spPr>
          <a:xfrm flipV="1">
            <a:off x="1448665" y="3662722"/>
            <a:ext cx="199493" cy="180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373" idx="5"/>
            <a:endCxn id="199" idx="2"/>
          </p:cNvCxnSpPr>
          <p:nvPr/>
        </p:nvCxnSpPr>
        <p:spPr>
          <a:xfrm>
            <a:off x="1492388" y="3865494"/>
            <a:ext cx="195054" cy="1350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374" idx="5"/>
            <a:endCxn id="199" idx="1"/>
          </p:cNvCxnSpPr>
          <p:nvPr/>
        </p:nvCxnSpPr>
        <p:spPr>
          <a:xfrm>
            <a:off x="1448665" y="3736505"/>
            <a:ext cx="250321" cy="236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72" idx="5"/>
            <a:endCxn id="199" idx="2"/>
          </p:cNvCxnSpPr>
          <p:nvPr/>
        </p:nvCxnSpPr>
        <p:spPr>
          <a:xfrm>
            <a:off x="1364609" y="3865552"/>
            <a:ext cx="322833" cy="1350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71" idx="6"/>
            <a:endCxn id="199" idx="2"/>
          </p:cNvCxnSpPr>
          <p:nvPr/>
        </p:nvCxnSpPr>
        <p:spPr>
          <a:xfrm>
            <a:off x="1506050" y="3980342"/>
            <a:ext cx="181392" cy="202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01" idx="7"/>
            <a:endCxn id="199" idx="3"/>
          </p:cNvCxnSpPr>
          <p:nvPr/>
        </p:nvCxnSpPr>
        <p:spPr>
          <a:xfrm flipV="1">
            <a:off x="1513659" y="4028431"/>
            <a:ext cx="185327" cy="531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39" idx="3"/>
            <a:endCxn id="319" idx="7"/>
          </p:cNvCxnSpPr>
          <p:nvPr/>
        </p:nvCxnSpPr>
        <p:spPr>
          <a:xfrm>
            <a:off x="1804412" y="4398487"/>
            <a:ext cx="244953" cy="2976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29" idx="2"/>
            <a:endCxn id="319" idx="7"/>
          </p:cNvCxnSpPr>
          <p:nvPr/>
        </p:nvCxnSpPr>
        <p:spPr>
          <a:xfrm>
            <a:off x="1951784" y="4365250"/>
            <a:ext cx="97581" cy="3308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3" idx="1"/>
            <a:endCxn id="68" idx="4"/>
          </p:cNvCxnSpPr>
          <p:nvPr/>
        </p:nvCxnSpPr>
        <p:spPr>
          <a:xfrm flipH="1" flipV="1">
            <a:off x="1917996" y="2830929"/>
            <a:ext cx="286095" cy="1458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33" idx="3"/>
            <a:endCxn id="83" idx="7"/>
          </p:cNvCxnSpPr>
          <p:nvPr/>
        </p:nvCxnSpPr>
        <p:spPr>
          <a:xfrm flipH="1">
            <a:off x="2259830" y="2819385"/>
            <a:ext cx="213870" cy="1574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32" idx="6"/>
            <a:endCxn id="131" idx="1"/>
          </p:cNvCxnSpPr>
          <p:nvPr/>
        </p:nvCxnSpPr>
        <p:spPr>
          <a:xfrm flipV="1">
            <a:off x="2754165" y="2976214"/>
            <a:ext cx="73003" cy="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81" idx="1"/>
            <a:endCxn id="68" idx="6"/>
          </p:cNvCxnSpPr>
          <p:nvPr/>
        </p:nvCxnSpPr>
        <p:spPr>
          <a:xfrm flipH="1">
            <a:off x="1957409" y="2638195"/>
            <a:ext cx="330876" cy="1533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41" idx="4"/>
            <a:endCxn id="142" idx="7"/>
          </p:cNvCxnSpPr>
          <p:nvPr/>
        </p:nvCxnSpPr>
        <p:spPr>
          <a:xfrm flipH="1">
            <a:off x="3190539" y="2901492"/>
            <a:ext cx="192499" cy="1261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36" idx="5"/>
            <a:endCxn id="141" idx="1"/>
          </p:cNvCxnSpPr>
          <p:nvPr/>
        </p:nvCxnSpPr>
        <p:spPr>
          <a:xfrm>
            <a:off x="3280977" y="2676347"/>
            <a:ext cx="74191" cy="1578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94" idx="5"/>
            <a:endCxn id="367" idx="1"/>
          </p:cNvCxnSpPr>
          <p:nvPr/>
        </p:nvCxnSpPr>
        <p:spPr>
          <a:xfrm>
            <a:off x="4797990" y="3216851"/>
            <a:ext cx="235285" cy="4257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43" idx="6"/>
            <a:endCxn id="392" idx="2"/>
          </p:cNvCxnSpPr>
          <p:nvPr/>
        </p:nvCxnSpPr>
        <p:spPr>
          <a:xfrm>
            <a:off x="3438522" y="3044098"/>
            <a:ext cx="1399471" cy="32094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78" idx="6"/>
            <a:endCxn id="367" idx="2"/>
          </p:cNvCxnSpPr>
          <p:nvPr/>
        </p:nvCxnSpPr>
        <p:spPr>
          <a:xfrm>
            <a:off x="4634510" y="3614598"/>
            <a:ext cx="387221" cy="558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92" idx="6"/>
            <a:endCxn id="368" idx="1"/>
          </p:cNvCxnSpPr>
          <p:nvPr/>
        </p:nvCxnSpPr>
        <p:spPr>
          <a:xfrm>
            <a:off x="4857523" y="3834302"/>
            <a:ext cx="209668" cy="726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90" idx="5"/>
            <a:endCxn id="369" idx="1"/>
          </p:cNvCxnSpPr>
          <p:nvPr/>
        </p:nvCxnSpPr>
        <p:spPr>
          <a:xfrm>
            <a:off x="4793617" y="4103431"/>
            <a:ext cx="196527" cy="1242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369" idx="4"/>
            <a:endCxn id="370" idx="0"/>
          </p:cNvCxnSpPr>
          <p:nvPr/>
        </p:nvCxnSpPr>
        <p:spPr>
          <a:xfrm flipH="1">
            <a:off x="4936542" y="4294940"/>
            <a:ext cx="81472" cy="17357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65" idx="7"/>
            <a:endCxn id="157" idx="3"/>
          </p:cNvCxnSpPr>
          <p:nvPr/>
        </p:nvCxnSpPr>
        <p:spPr>
          <a:xfrm flipV="1">
            <a:off x="2716610" y="4284023"/>
            <a:ext cx="124498" cy="426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375" idx="5"/>
            <a:endCxn id="163" idx="5"/>
          </p:cNvCxnSpPr>
          <p:nvPr/>
        </p:nvCxnSpPr>
        <p:spPr>
          <a:xfrm>
            <a:off x="2313937" y="4057933"/>
            <a:ext cx="242990" cy="699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75" idx="2"/>
            <a:endCxn id="199" idx="6"/>
          </p:cNvCxnSpPr>
          <p:nvPr/>
        </p:nvCxnSpPr>
        <p:spPr>
          <a:xfrm flipH="1" flipV="1">
            <a:off x="1766269" y="4000562"/>
            <a:ext cx="480385" cy="295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164" idx="7"/>
            <a:endCxn id="165" idx="2"/>
          </p:cNvCxnSpPr>
          <p:nvPr/>
        </p:nvCxnSpPr>
        <p:spPr>
          <a:xfrm flipV="1">
            <a:off x="2468310" y="4354580"/>
            <a:ext cx="181017" cy="55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334" idx="5"/>
            <a:endCxn id="170" idx="2"/>
          </p:cNvCxnSpPr>
          <p:nvPr/>
        </p:nvCxnSpPr>
        <p:spPr>
          <a:xfrm flipV="1">
            <a:off x="2502685" y="4600970"/>
            <a:ext cx="124178" cy="426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73" idx="2"/>
            <a:endCxn id="170" idx="7"/>
          </p:cNvCxnSpPr>
          <p:nvPr/>
        </p:nvCxnSpPr>
        <p:spPr>
          <a:xfrm flipH="1">
            <a:off x="2694146" y="4494722"/>
            <a:ext cx="207205" cy="783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173" idx="7"/>
            <a:endCxn id="376" idx="3"/>
          </p:cNvCxnSpPr>
          <p:nvPr/>
        </p:nvCxnSpPr>
        <p:spPr>
          <a:xfrm flipV="1">
            <a:off x="2968634" y="4379361"/>
            <a:ext cx="154836" cy="87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59" idx="3"/>
            <a:endCxn id="173" idx="0"/>
          </p:cNvCxnSpPr>
          <p:nvPr/>
        </p:nvCxnSpPr>
        <p:spPr>
          <a:xfrm flipH="1">
            <a:off x="2940765" y="4298465"/>
            <a:ext cx="107727" cy="156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59" idx="0"/>
            <a:endCxn id="160" idx="3"/>
          </p:cNvCxnSpPr>
          <p:nvPr/>
        </p:nvCxnSpPr>
        <p:spPr>
          <a:xfrm flipV="1">
            <a:off x="3076362" y="4135011"/>
            <a:ext cx="57492" cy="9617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59" idx="6"/>
            <a:endCxn id="188" idx="2"/>
          </p:cNvCxnSpPr>
          <p:nvPr/>
        </p:nvCxnSpPr>
        <p:spPr>
          <a:xfrm flipV="1">
            <a:off x="3115775" y="4223371"/>
            <a:ext cx="97918" cy="472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88" idx="4"/>
            <a:endCxn id="376" idx="7"/>
          </p:cNvCxnSpPr>
          <p:nvPr/>
        </p:nvCxnSpPr>
        <p:spPr>
          <a:xfrm flipH="1">
            <a:off x="3179209" y="4262784"/>
            <a:ext cx="73898" cy="6083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69" idx="6"/>
            <a:endCxn id="172" idx="3"/>
          </p:cNvCxnSpPr>
          <p:nvPr/>
        </p:nvCxnSpPr>
        <p:spPr>
          <a:xfrm flipV="1">
            <a:off x="2797117" y="4770015"/>
            <a:ext cx="155192" cy="27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172" idx="4"/>
            <a:endCxn id="171" idx="0"/>
          </p:cNvCxnSpPr>
          <p:nvPr/>
        </p:nvCxnSpPr>
        <p:spPr>
          <a:xfrm>
            <a:off x="2980179" y="4781559"/>
            <a:ext cx="39414" cy="1685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stCxn id="319" idx="4"/>
            <a:endCxn id="166" idx="1"/>
          </p:cNvCxnSpPr>
          <p:nvPr/>
        </p:nvCxnSpPr>
        <p:spPr>
          <a:xfrm>
            <a:off x="2116648" y="4723995"/>
            <a:ext cx="211050" cy="76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335" idx="4"/>
            <a:endCxn id="169" idx="2"/>
          </p:cNvCxnSpPr>
          <p:nvPr/>
        </p:nvCxnSpPr>
        <p:spPr>
          <a:xfrm>
            <a:off x="2539588" y="4758155"/>
            <a:ext cx="178702" cy="145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334" idx="0"/>
            <a:endCxn id="319" idx="4"/>
          </p:cNvCxnSpPr>
          <p:nvPr/>
        </p:nvCxnSpPr>
        <p:spPr>
          <a:xfrm flipH="1">
            <a:off x="2116648" y="4671512"/>
            <a:ext cx="318754" cy="524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335" idx="0"/>
            <a:endCxn id="319" idx="4"/>
          </p:cNvCxnSpPr>
          <p:nvPr/>
        </p:nvCxnSpPr>
        <p:spPr>
          <a:xfrm flipH="1" flipV="1">
            <a:off x="2116648" y="4723995"/>
            <a:ext cx="344113" cy="341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>
            <a:stCxn id="167" idx="2"/>
            <a:endCxn id="319" idx="3"/>
          </p:cNvCxnSpPr>
          <p:nvPr/>
        </p:nvCxnSpPr>
        <p:spPr>
          <a:xfrm flipH="1" flipV="1">
            <a:off x="2105104" y="4751865"/>
            <a:ext cx="297989" cy="1422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168" idx="2"/>
            <a:endCxn id="319" idx="3"/>
          </p:cNvCxnSpPr>
          <p:nvPr/>
        </p:nvCxnSpPr>
        <p:spPr>
          <a:xfrm flipH="1" flipV="1">
            <a:off x="2105104" y="4751865"/>
            <a:ext cx="383782" cy="2699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/>
          <p:cNvCxnSpPr>
            <a:stCxn id="134" idx="5"/>
            <a:endCxn id="153" idx="1"/>
          </p:cNvCxnSpPr>
          <p:nvPr/>
        </p:nvCxnSpPr>
        <p:spPr>
          <a:xfrm>
            <a:off x="2739105" y="3242325"/>
            <a:ext cx="188487" cy="2377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>
            <a:stCxn id="154" idx="1"/>
            <a:endCxn id="134" idx="4"/>
          </p:cNvCxnSpPr>
          <p:nvPr/>
        </p:nvCxnSpPr>
        <p:spPr>
          <a:xfrm flipH="1" flipV="1">
            <a:off x="2711236" y="3253869"/>
            <a:ext cx="140360" cy="2952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>
            <a:stCxn id="153" idx="5"/>
            <a:endCxn id="152" idx="0"/>
          </p:cNvCxnSpPr>
          <p:nvPr/>
        </p:nvCxnSpPr>
        <p:spPr>
          <a:xfrm>
            <a:off x="2983331" y="3535786"/>
            <a:ext cx="39872" cy="546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>
            <a:stCxn id="155" idx="0"/>
            <a:endCxn id="154" idx="4"/>
          </p:cNvCxnSpPr>
          <p:nvPr/>
        </p:nvCxnSpPr>
        <p:spPr>
          <a:xfrm flipH="1" flipV="1">
            <a:off x="2879466" y="3616439"/>
            <a:ext cx="110306" cy="76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149" idx="5"/>
            <a:endCxn id="151" idx="0"/>
          </p:cNvCxnSpPr>
          <p:nvPr/>
        </p:nvCxnSpPr>
        <p:spPr>
          <a:xfrm>
            <a:off x="3162934" y="3558582"/>
            <a:ext cx="163640" cy="3242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>
            <a:stCxn id="152" idx="5"/>
            <a:endCxn id="151" idx="1"/>
          </p:cNvCxnSpPr>
          <p:nvPr/>
        </p:nvCxnSpPr>
        <p:spPr>
          <a:xfrm>
            <a:off x="3051072" y="3657679"/>
            <a:ext cx="247632" cy="23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/>
          <p:cNvCxnSpPr>
            <a:stCxn id="155" idx="6"/>
            <a:endCxn id="151" idx="1"/>
          </p:cNvCxnSpPr>
          <p:nvPr/>
        </p:nvCxnSpPr>
        <p:spPr>
          <a:xfrm>
            <a:off x="3029185" y="3732344"/>
            <a:ext cx="269519" cy="1620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/>
          <p:cNvCxnSpPr>
            <a:stCxn id="148" idx="4"/>
            <a:endCxn id="151" idx="0"/>
          </p:cNvCxnSpPr>
          <p:nvPr/>
        </p:nvCxnSpPr>
        <p:spPr>
          <a:xfrm>
            <a:off x="3161724" y="3431363"/>
            <a:ext cx="164850" cy="45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>
            <a:stCxn id="150" idx="4"/>
            <a:endCxn id="151" idx="0"/>
          </p:cNvCxnSpPr>
          <p:nvPr/>
        </p:nvCxnSpPr>
        <p:spPr>
          <a:xfrm>
            <a:off x="3268369" y="3510190"/>
            <a:ext cx="58205" cy="3726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>
            <a:stCxn id="179" idx="6"/>
            <a:endCxn id="391" idx="2"/>
          </p:cNvCxnSpPr>
          <p:nvPr/>
        </p:nvCxnSpPr>
        <p:spPr>
          <a:xfrm>
            <a:off x="4636599" y="3441296"/>
            <a:ext cx="447724" cy="662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Oval 462"/>
          <p:cNvSpPr/>
          <p:nvPr/>
        </p:nvSpPr>
        <p:spPr bwMode="ltGray">
          <a:xfrm>
            <a:off x="6756374" y="241664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64" name="Oval 463"/>
          <p:cNvSpPr/>
          <p:nvPr/>
        </p:nvSpPr>
        <p:spPr bwMode="ltGray">
          <a:xfrm>
            <a:off x="6873604" y="249547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65" name="Oval 464"/>
          <p:cNvSpPr/>
          <p:nvPr/>
        </p:nvSpPr>
        <p:spPr bwMode="ltGray">
          <a:xfrm>
            <a:off x="8196227" y="275051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66" name="Oval 465"/>
          <p:cNvSpPr/>
          <p:nvPr/>
        </p:nvSpPr>
        <p:spPr bwMode="ltGray">
          <a:xfrm>
            <a:off x="6990834" y="241664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67" name="Oval 466"/>
          <p:cNvSpPr/>
          <p:nvPr/>
        </p:nvSpPr>
        <p:spPr bwMode="ltGray">
          <a:xfrm>
            <a:off x="6939561" y="228311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68" name="Oval 467"/>
          <p:cNvSpPr/>
          <p:nvPr/>
        </p:nvSpPr>
        <p:spPr bwMode="ltGray">
          <a:xfrm>
            <a:off x="6841532" y="234987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69" name="Oval 468"/>
          <p:cNvSpPr/>
          <p:nvPr/>
        </p:nvSpPr>
        <p:spPr bwMode="ltGray">
          <a:xfrm>
            <a:off x="6711365" y="251373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70" name="Oval 469"/>
          <p:cNvSpPr/>
          <p:nvPr/>
        </p:nvSpPr>
        <p:spPr bwMode="ltGray">
          <a:xfrm>
            <a:off x="6632538" y="260839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71" name="Oval 470"/>
          <p:cNvSpPr/>
          <p:nvPr/>
        </p:nvSpPr>
        <p:spPr bwMode="ltGray">
          <a:xfrm>
            <a:off x="6750778" y="266788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72" name="Oval 471"/>
          <p:cNvSpPr/>
          <p:nvPr/>
        </p:nvSpPr>
        <p:spPr bwMode="ltGray">
          <a:xfrm>
            <a:off x="6802118" y="257867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73" name="Oval 472"/>
          <p:cNvSpPr/>
          <p:nvPr/>
        </p:nvSpPr>
        <p:spPr bwMode="ltGray">
          <a:xfrm>
            <a:off x="8178549" y="241488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74" name="Oval 473"/>
          <p:cNvSpPr/>
          <p:nvPr/>
        </p:nvSpPr>
        <p:spPr bwMode="ltGray">
          <a:xfrm>
            <a:off x="8178548" y="229219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75" name="Oval 474"/>
          <p:cNvSpPr/>
          <p:nvPr/>
        </p:nvSpPr>
        <p:spPr bwMode="ltGray">
          <a:xfrm>
            <a:off x="8540729" y="262953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76" name="Oval 475"/>
          <p:cNvSpPr/>
          <p:nvPr/>
        </p:nvSpPr>
        <p:spPr bwMode="ltGray">
          <a:xfrm>
            <a:off x="8417122" y="286137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77" name="Oval 476"/>
          <p:cNvSpPr/>
          <p:nvPr/>
        </p:nvSpPr>
        <p:spPr bwMode="ltGray">
          <a:xfrm>
            <a:off x="8456535" y="296815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78" name="Oval 477"/>
          <p:cNvSpPr/>
          <p:nvPr/>
        </p:nvSpPr>
        <p:spPr bwMode="ltGray">
          <a:xfrm>
            <a:off x="8304471" y="294019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79" name="Oval 478"/>
          <p:cNvSpPr/>
          <p:nvPr/>
        </p:nvSpPr>
        <p:spPr bwMode="ltGray">
          <a:xfrm>
            <a:off x="8249762" y="304638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80" name="Oval 479"/>
          <p:cNvSpPr/>
          <p:nvPr/>
        </p:nvSpPr>
        <p:spPr bwMode="ltGray">
          <a:xfrm>
            <a:off x="8195053" y="31525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81" name="Oval 480"/>
          <p:cNvSpPr/>
          <p:nvPr/>
        </p:nvSpPr>
        <p:spPr bwMode="ltGray">
          <a:xfrm>
            <a:off x="6991351" y="309296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82" name="Oval 481"/>
          <p:cNvSpPr/>
          <p:nvPr/>
        </p:nvSpPr>
        <p:spPr bwMode="ltGray">
          <a:xfrm>
            <a:off x="6762704" y="302523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83" name="Oval 482"/>
          <p:cNvSpPr/>
          <p:nvPr/>
        </p:nvSpPr>
        <p:spPr bwMode="ltGray">
          <a:xfrm>
            <a:off x="6533001" y="305259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84" name="Oval 483"/>
          <p:cNvSpPr/>
          <p:nvPr/>
        </p:nvSpPr>
        <p:spPr bwMode="ltGray">
          <a:xfrm>
            <a:off x="6762704" y="282519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85" name="Oval 484"/>
          <p:cNvSpPr/>
          <p:nvPr/>
        </p:nvSpPr>
        <p:spPr bwMode="ltGray">
          <a:xfrm>
            <a:off x="8495948" y="245429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86" name="Oval 485"/>
          <p:cNvSpPr/>
          <p:nvPr/>
        </p:nvSpPr>
        <p:spPr bwMode="ltGray">
          <a:xfrm>
            <a:off x="8456535" y="233161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87" name="Oval 486"/>
          <p:cNvSpPr/>
          <p:nvPr/>
        </p:nvSpPr>
        <p:spPr bwMode="ltGray">
          <a:xfrm>
            <a:off x="8833532" y="222543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88" name="Oval 487"/>
          <p:cNvSpPr/>
          <p:nvPr/>
        </p:nvSpPr>
        <p:spPr bwMode="ltGray">
          <a:xfrm>
            <a:off x="9165340" y="253312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89" name="Oval 488"/>
          <p:cNvSpPr/>
          <p:nvPr/>
        </p:nvSpPr>
        <p:spPr bwMode="ltGray">
          <a:xfrm>
            <a:off x="9111459" y="281962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90" name="Oval 489"/>
          <p:cNvSpPr/>
          <p:nvPr/>
        </p:nvSpPr>
        <p:spPr bwMode="ltGray">
          <a:xfrm>
            <a:off x="9079612" y="296755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91" name="Oval 490"/>
          <p:cNvSpPr/>
          <p:nvPr/>
        </p:nvSpPr>
        <p:spPr bwMode="ltGray">
          <a:xfrm>
            <a:off x="8939326" y="294019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92" name="Oval 491"/>
          <p:cNvSpPr/>
          <p:nvPr/>
        </p:nvSpPr>
        <p:spPr bwMode="ltGray">
          <a:xfrm>
            <a:off x="8726144" y="275499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93" name="Oval 492"/>
          <p:cNvSpPr/>
          <p:nvPr/>
        </p:nvSpPr>
        <p:spPr bwMode="ltGray">
          <a:xfrm>
            <a:off x="8935810" y="317793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94" name="Oval 493"/>
          <p:cNvSpPr/>
          <p:nvPr/>
        </p:nvSpPr>
        <p:spPr bwMode="ltGray">
          <a:xfrm>
            <a:off x="9180036" y="347139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95" name="Oval 494"/>
          <p:cNvSpPr/>
          <p:nvPr/>
        </p:nvSpPr>
        <p:spPr bwMode="ltGray">
          <a:xfrm>
            <a:off x="9104040" y="354050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96" name="Oval 495"/>
          <p:cNvSpPr/>
          <p:nvPr/>
        </p:nvSpPr>
        <p:spPr bwMode="ltGray">
          <a:xfrm>
            <a:off x="9214346" y="369581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97" name="Oval 496"/>
          <p:cNvSpPr/>
          <p:nvPr/>
        </p:nvSpPr>
        <p:spPr bwMode="ltGray">
          <a:xfrm>
            <a:off x="9222109" y="398465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98" name="Oval 497"/>
          <p:cNvSpPr/>
          <p:nvPr/>
        </p:nvSpPr>
        <p:spPr bwMode="ltGray">
          <a:xfrm>
            <a:off x="9093552" y="421962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499" name="Oval 498"/>
          <p:cNvSpPr/>
          <p:nvPr/>
        </p:nvSpPr>
        <p:spPr bwMode="ltGray">
          <a:xfrm>
            <a:off x="8691829" y="364634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00" name="Oval 499"/>
          <p:cNvSpPr/>
          <p:nvPr/>
        </p:nvSpPr>
        <p:spPr bwMode="ltGray">
          <a:xfrm>
            <a:off x="8831993" y="386917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01" name="Oval 500"/>
          <p:cNvSpPr/>
          <p:nvPr/>
        </p:nvSpPr>
        <p:spPr bwMode="ltGray">
          <a:xfrm>
            <a:off x="8753632" y="406347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02" name="Oval 501"/>
          <p:cNvSpPr/>
          <p:nvPr/>
        </p:nvSpPr>
        <p:spPr bwMode="ltGray">
          <a:xfrm>
            <a:off x="8665015" y="440162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03" name="Oval 502"/>
          <p:cNvSpPr/>
          <p:nvPr/>
        </p:nvSpPr>
        <p:spPr bwMode="ltGray">
          <a:xfrm>
            <a:off x="8913315" y="431805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04" name="Oval 503"/>
          <p:cNvSpPr/>
          <p:nvPr/>
        </p:nvSpPr>
        <p:spPr bwMode="ltGray">
          <a:xfrm>
            <a:off x="8580142" y="479152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05" name="Oval 504"/>
          <p:cNvSpPr/>
          <p:nvPr/>
        </p:nvSpPr>
        <p:spPr bwMode="ltGray">
          <a:xfrm>
            <a:off x="8667081" y="485761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06" name="Oval 505"/>
          <p:cNvSpPr/>
          <p:nvPr/>
        </p:nvSpPr>
        <p:spPr bwMode="ltGray">
          <a:xfrm>
            <a:off x="8752874" y="498530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07" name="Oval 506"/>
          <p:cNvSpPr/>
          <p:nvPr/>
        </p:nvSpPr>
        <p:spPr bwMode="ltGray">
          <a:xfrm>
            <a:off x="8982278" y="473619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08" name="Oval 507"/>
          <p:cNvSpPr/>
          <p:nvPr/>
        </p:nvSpPr>
        <p:spPr bwMode="ltGray">
          <a:xfrm>
            <a:off x="8890851" y="456444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09" name="Oval 508"/>
          <p:cNvSpPr/>
          <p:nvPr/>
        </p:nvSpPr>
        <p:spPr bwMode="ltGray">
          <a:xfrm>
            <a:off x="9204753" y="470562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10" name="Oval 509"/>
          <p:cNvSpPr/>
          <p:nvPr/>
        </p:nvSpPr>
        <p:spPr bwMode="ltGray">
          <a:xfrm>
            <a:off x="9165339" y="445819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11" name="Oval 510"/>
          <p:cNvSpPr/>
          <p:nvPr/>
        </p:nvSpPr>
        <p:spPr bwMode="ltGray">
          <a:xfrm>
            <a:off x="8461020" y="380844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12" name="Oval 511"/>
          <p:cNvSpPr/>
          <p:nvPr/>
        </p:nvSpPr>
        <p:spPr bwMode="ltGray">
          <a:xfrm>
            <a:off x="8479010" y="423407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13" name="Oval 512"/>
          <p:cNvSpPr/>
          <p:nvPr/>
        </p:nvSpPr>
        <p:spPr bwMode="ltGray">
          <a:xfrm>
            <a:off x="8459729" y="455742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14" name="Oval 513"/>
          <p:cNvSpPr/>
          <p:nvPr/>
        </p:nvSpPr>
        <p:spPr bwMode="ltGray">
          <a:xfrm>
            <a:off x="8440448" y="488077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15" name="Oval 514"/>
          <p:cNvSpPr/>
          <p:nvPr/>
        </p:nvSpPr>
        <p:spPr bwMode="ltGray">
          <a:xfrm>
            <a:off x="6963205" y="204857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16" name="Oval 515"/>
          <p:cNvSpPr/>
          <p:nvPr/>
        </p:nvSpPr>
        <p:spPr bwMode="ltGray">
          <a:xfrm>
            <a:off x="6582985" y="218581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17" name="Oval 516"/>
          <p:cNvSpPr/>
          <p:nvPr/>
        </p:nvSpPr>
        <p:spPr bwMode="ltGray">
          <a:xfrm>
            <a:off x="6406751" y="242756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18" name="Oval 517"/>
          <p:cNvSpPr/>
          <p:nvPr/>
        </p:nvSpPr>
        <p:spPr bwMode="ltGray">
          <a:xfrm>
            <a:off x="6873733" y="360504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19" name="Oval 518"/>
          <p:cNvSpPr/>
          <p:nvPr/>
        </p:nvSpPr>
        <p:spPr bwMode="ltGray">
          <a:xfrm>
            <a:off x="6913017" y="394288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20" name="Oval 519"/>
          <p:cNvSpPr/>
          <p:nvPr/>
        </p:nvSpPr>
        <p:spPr bwMode="ltGray">
          <a:xfrm>
            <a:off x="6712948" y="417302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21" name="Oval 520"/>
          <p:cNvSpPr/>
          <p:nvPr/>
        </p:nvSpPr>
        <p:spPr bwMode="ltGray">
          <a:xfrm>
            <a:off x="6671951" y="405174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522" name="Straight Connector 521"/>
          <p:cNvCxnSpPr>
            <a:stCxn id="473" idx="4"/>
            <a:endCxn id="465" idx="0"/>
          </p:cNvCxnSpPr>
          <p:nvPr/>
        </p:nvCxnSpPr>
        <p:spPr>
          <a:xfrm>
            <a:off x="8217963" y="2493712"/>
            <a:ext cx="17678" cy="2567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/>
          <p:cNvCxnSpPr>
            <a:stCxn id="465" idx="7"/>
            <a:endCxn id="486" idx="3"/>
          </p:cNvCxnSpPr>
          <p:nvPr/>
        </p:nvCxnSpPr>
        <p:spPr>
          <a:xfrm flipV="1">
            <a:off x="8263510" y="2398895"/>
            <a:ext cx="204569" cy="3631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/>
          <p:cNvCxnSpPr>
            <a:stCxn id="465" idx="5"/>
            <a:endCxn id="478" idx="1"/>
          </p:cNvCxnSpPr>
          <p:nvPr/>
        </p:nvCxnSpPr>
        <p:spPr>
          <a:xfrm>
            <a:off x="8263510" y="2817794"/>
            <a:ext cx="52505" cy="1339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>
            <a:stCxn id="465" idx="6"/>
            <a:endCxn id="476" idx="1"/>
          </p:cNvCxnSpPr>
          <p:nvPr/>
        </p:nvCxnSpPr>
        <p:spPr>
          <a:xfrm>
            <a:off x="8275054" y="2789925"/>
            <a:ext cx="153612" cy="829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/>
          <p:cNvCxnSpPr>
            <a:stCxn id="473" idx="0"/>
            <a:endCxn id="474" idx="4"/>
          </p:cNvCxnSpPr>
          <p:nvPr/>
        </p:nvCxnSpPr>
        <p:spPr>
          <a:xfrm flipH="1" flipV="1">
            <a:off x="8217962" y="2371026"/>
            <a:ext cx="1" cy="438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/>
          <p:cNvCxnSpPr/>
          <p:nvPr/>
        </p:nvCxnSpPr>
        <p:spPr>
          <a:xfrm flipH="1">
            <a:off x="8219882" y="2276552"/>
            <a:ext cx="1515" cy="2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>
            <a:stCxn id="515" idx="4"/>
            <a:endCxn id="474" idx="0"/>
          </p:cNvCxnSpPr>
          <p:nvPr/>
        </p:nvCxnSpPr>
        <p:spPr>
          <a:xfrm>
            <a:off x="7002619" y="2127405"/>
            <a:ext cx="1215343" cy="164794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>
            <a:stCxn id="467" idx="4"/>
          </p:cNvCxnSpPr>
          <p:nvPr/>
        </p:nvCxnSpPr>
        <p:spPr>
          <a:xfrm>
            <a:off x="6978975" y="2361939"/>
            <a:ext cx="24812" cy="50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/>
          <p:cNvCxnSpPr>
            <a:stCxn id="466" idx="4"/>
            <a:endCxn id="465" idx="1"/>
          </p:cNvCxnSpPr>
          <p:nvPr/>
        </p:nvCxnSpPr>
        <p:spPr>
          <a:xfrm>
            <a:off x="7030248" y="2495474"/>
            <a:ext cx="1177523" cy="266581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>
            <a:stCxn id="464" idx="5"/>
            <a:endCxn id="465" idx="1"/>
          </p:cNvCxnSpPr>
          <p:nvPr/>
        </p:nvCxnSpPr>
        <p:spPr>
          <a:xfrm>
            <a:off x="6940887" y="2562757"/>
            <a:ext cx="1266884" cy="199298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/>
          <p:cNvCxnSpPr>
            <a:stCxn id="472" idx="6"/>
            <a:endCxn id="465" idx="1"/>
          </p:cNvCxnSpPr>
          <p:nvPr/>
        </p:nvCxnSpPr>
        <p:spPr>
          <a:xfrm>
            <a:off x="6880945" y="2618090"/>
            <a:ext cx="1326826" cy="143965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468" idx="4"/>
            <a:endCxn id="464" idx="0"/>
          </p:cNvCxnSpPr>
          <p:nvPr/>
        </p:nvCxnSpPr>
        <p:spPr>
          <a:xfrm>
            <a:off x="6880946" y="2428706"/>
            <a:ext cx="32072" cy="667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/>
          <p:cNvCxnSpPr>
            <a:endCxn id="464" idx="1"/>
          </p:cNvCxnSpPr>
          <p:nvPr/>
        </p:nvCxnSpPr>
        <p:spPr>
          <a:xfrm>
            <a:off x="6840925" y="2490792"/>
            <a:ext cx="44223" cy="162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/>
          <p:cNvCxnSpPr>
            <a:stCxn id="469" idx="5"/>
            <a:endCxn id="472" idx="1"/>
          </p:cNvCxnSpPr>
          <p:nvPr/>
        </p:nvCxnSpPr>
        <p:spPr>
          <a:xfrm>
            <a:off x="6778648" y="2581016"/>
            <a:ext cx="35014" cy="9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17" idx="5"/>
            <a:endCxn id="469" idx="1"/>
          </p:cNvCxnSpPr>
          <p:nvPr/>
        </p:nvCxnSpPr>
        <p:spPr>
          <a:xfrm>
            <a:off x="6474034" y="2494843"/>
            <a:ext cx="248875" cy="30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/>
          <p:cNvCxnSpPr>
            <a:endCxn id="463" idx="1"/>
          </p:cNvCxnSpPr>
          <p:nvPr/>
        </p:nvCxnSpPr>
        <p:spPr>
          <a:xfrm>
            <a:off x="6652798" y="2270793"/>
            <a:ext cx="115120" cy="157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>
            <a:stCxn id="486" idx="6"/>
            <a:endCxn id="487" idx="2"/>
          </p:cNvCxnSpPr>
          <p:nvPr/>
        </p:nvCxnSpPr>
        <p:spPr>
          <a:xfrm flipV="1">
            <a:off x="8535362" y="2264846"/>
            <a:ext cx="298170" cy="1061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>
            <a:stCxn id="485" idx="7"/>
          </p:cNvCxnSpPr>
          <p:nvPr/>
        </p:nvCxnSpPr>
        <p:spPr>
          <a:xfrm flipV="1">
            <a:off x="8563231" y="2304259"/>
            <a:ext cx="275608" cy="1615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/>
          <p:nvPr/>
        </p:nvCxnSpPr>
        <p:spPr>
          <a:xfrm>
            <a:off x="9202380" y="2629539"/>
            <a:ext cx="101510" cy="416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/>
          <p:cNvCxnSpPr>
            <a:stCxn id="487" idx="5"/>
            <a:endCxn id="488" idx="1"/>
          </p:cNvCxnSpPr>
          <p:nvPr/>
        </p:nvCxnSpPr>
        <p:spPr>
          <a:xfrm>
            <a:off x="8900815" y="2292715"/>
            <a:ext cx="276069" cy="2519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>
            <a:stCxn id="485" idx="5"/>
          </p:cNvCxnSpPr>
          <p:nvPr/>
        </p:nvCxnSpPr>
        <p:spPr>
          <a:xfrm>
            <a:off x="8563231" y="2521581"/>
            <a:ext cx="683111" cy="2609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/>
          <p:cNvCxnSpPr>
            <a:stCxn id="475" idx="6"/>
            <a:endCxn id="489" idx="1"/>
          </p:cNvCxnSpPr>
          <p:nvPr/>
        </p:nvCxnSpPr>
        <p:spPr>
          <a:xfrm>
            <a:off x="8619556" y="2668953"/>
            <a:ext cx="503447" cy="1622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/>
          <p:cNvCxnSpPr>
            <a:stCxn id="492" idx="5"/>
            <a:endCxn id="491" idx="1"/>
          </p:cNvCxnSpPr>
          <p:nvPr/>
        </p:nvCxnSpPr>
        <p:spPr>
          <a:xfrm>
            <a:off x="8793427" y="2822273"/>
            <a:ext cx="157443" cy="1294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/>
          <p:nvPr/>
        </p:nvCxnSpPr>
        <p:spPr>
          <a:xfrm>
            <a:off x="9183689" y="2898449"/>
            <a:ext cx="92331" cy="1594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/>
          <p:cNvCxnSpPr>
            <a:endCxn id="494" idx="0"/>
          </p:cNvCxnSpPr>
          <p:nvPr/>
        </p:nvCxnSpPr>
        <p:spPr>
          <a:xfrm flipH="1">
            <a:off x="9219450" y="3125212"/>
            <a:ext cx="84440" cy="3461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/>
          <p:cNvCxnSpPr>
            <a:stCxn id="479" idx="0"/>
            <a:endCxn id="465" idx="4"/>
          </p:cNvCxnSpPr>
          <p:nvPr/>
        </p:nvCxnSpPr>
        <p:spPr>
          <a:xfrm flipH="1" flipV="1">
            <a:off x="8235641" y="2829338"/>
            <a:ext cx="53535" cy="2170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>
            <a:stCxn id="493" idx="3"/>
            <a:endCxn id="499" idx="7"/>
          </p:cNvCxnSpPr>
          <p:nvPr/>
        </p:nvCxnSpPr>
        <p:spPr>
          <a:xfrm flipH="1">
            <a:off x="8759112" y="3245213"/>
            <a:ext cx="188242" cy="4126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497" idx="3"/>
            <a:endCxn id="501" idx="6"/>
          </p:cNvCxnSpPr>
          <p:nvPr/>
        </p:nvCxnSpPr>
        <p:spPr>
          <a:xfrm flipH="1">
            <a:off x="8832459" y="4051934"/>
            <a:ext cx="401194" cy="509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/>
          <p:cNvCxnSpPr>
            <a:stCxn id="519" idx="7"/>
            <a:endCxn id="511" idx="3"/>
          </p:cNvCxnSpPr>
          <p:nvPr/>
        </p:nvCxnSpPr>
        <p:spPr>
          <a:xfrm flipV="1">
            <a:off x="6980300" y="3875726"/>
            <a:ext cx="1492264" cy="7870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>
            <a:stCxn id="518" idx="4"/>
            <a:endCxn id="519" idx="0"/>
          </p:cNvCxnSpPr>
          <p:nvPr/>
        </p:nvCxnSpPr>
        <p:spPr>
          <a:xfrm>
            <a:off x="6913147" y="3683876"/>
            <a:ext cx="39284" cy="2590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>
            <a:stCxn id="519" idx="4"/>
            <a:endCxn id="520" idx="7"/>
          </p:cNvCxnSpPr>
          <p:nvPr/>
        </p:nvCxnSpPr>
        <p:spPr>
          <a:xfrm flipH="1">
            <a:off x="6780231" y="4021716"/>
            <a:ext cx="172200" cy="162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465" idx="3"/>
            <a:endCxn id="482" idx="7"/>
          </p:cNvCxnSpPr>
          <p:nvPr/>
        </p:nvCxnSpPr>
        <p:spPr>
          <a:xfrm flipH="1">
            <a:off x="6829987" y="2817794"/>
            <a:ext cx="1377784" cy="218988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/>
          <p:cNvCxnSpPr>
            <a:stCxn id="484" idx="6"/>
            <a:endCxn id="465" idx="2"/>
          </p:cNvCxnSpPr>
          <p:nvPr/>
        </p:nvCxnSpPr>
        <p:spPr>
          <a:xfrm flipV="1">
            <a:off x="6841531" y="2789925"/>
            <a:ext cx="1354696" cy="74685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>
            <a:stCxn id="484" idx="3"/>
            <a:endCxn id="483" idx="0"/>
          </p:cNvCxnSpPr>
          <p:nvPr/>
        </p:nvCxnSpPr>
        <p:spPr>
          <a:xfrm flipH="1">
            <a:off x="6572415" y="2892479"/>
            <a:ext cx="201833" cy="1601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/>
          <p:cNvCxnSpPr>
            <a:stCxn id="471" idx="5"/>
            <a:endCxn id="465" idx="2"/>
          </p:cNvCxnSpPr>
          <p:nvPr/>
        </p:nvCxnSpPr>
        <p:spPr>
          <a:xfrm>
            <a:off x="6818061" y="2735165"/>
            <a:ext cx="1378166" cy="5476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470" idx="6"/>
            <a:endCxn id="465" idx="2"/>
          </p:cNvCxnSpPr>
          <p:nvPr/>
        </p:nvCxnSpPr>
        <p:spPr>
          <a:xfrm>
            <a:off x="6711365" y="2647806"/>
            <a:ext cx="1484862" cy="14211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/>
          <p:cNvCxnSpPr>
            <a:stCxn id="477" idx="5"/>
            <a:endCxn id="499" idx="0"/>
          </p:cNvCxnSpPr>
          <p:nvPr/>
        </p:nvCxnSpPr>
        <p:spPr>
          <a:xfrm>
            <a:off x="8523818" y="3035442"/>
            <a:ext cx="207425" cy="610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0" name="Oval 559"/>
          <p:cNvSpPr/>
          <p:nvPr/>
        </p:nvSpPr>
        <p:spPr bwMode="ltGray">
          <a:xfrm rot="16200000">
            <a:off x="6900348" y="499183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61" name="Oval 560"/>
          <p:cNvSpPr/>
          <p:nvPr/>
        </p:nvSpPr>
        <p:spPr bwMode="ltGray">
          <a:xfrm rot="16200000">
            <a:off x="6979175" y="487460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62" name="Oval 561"/>
          <p:cNvSpPr/>
          <p:nvPr/>
        </p:nvSpPr>
        <p:spPr bwMode="ltGray">
          <a:xfrm rot="16200000">
            <a:off x="8301809" y="468747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63" name="Oval 562"/>
          <p:cNvSpPr/>
          <p:nvPr/>
        </p:nvSpPr>
        <p:spPr bwMode="ltGray">
          <a:xfrm rot="16200000">
            <a:off x="6900348" y="475737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64" name="Oval 563"/>
          <p:cNvSpPr/>
          <p:nvPr/>
        </p:nvSpPr>
        <p:spPr bwMode="ltGray">
          <a:xfrm rot="16200000">
            <a:off x="6766813" y="480864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65" name="Oval 564"/>
          <p:cNvSpPr/>
          <p:nvPr/>
        </p:nvSpPr>
        <p:spPr bwMode="ltGray">
          <a:xfrm rot="16200000">
            <a:off x="6833580" y="490667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66" name="Oval 565"/>
          <p:cNvSpPr/>
          <p:nvPr/>
        </p:nvSpPr>
        <p:spPr bwMode="ltGray">
          <a:xfrm rot="16200000">
            <a:off x="6997434" y="503684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67" name="Oval 566"/>
          <p:cNvSpPr/>
          <p:nvPr/>
        </p:nvSpPr>
        <p:spPr bwMode="ltGray">
          <a:xfrm rot="16200000">
            <a:off x="8176358" y="515908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68" name="Oval 567"/>
          <p:cNvSpPr/>
          <p:nvPr/>
        </p:nvSpPr>
        <p:spPr bwMode="ltGray">
          <a:xfrm rot="16200000">
            <a:off x="8235848" y="504084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69" name="Oval 568"/>
          <p:cNvSpPr/>
          <p:nvPr/>
        </p:nvSpPr>
        <p:spPr bwMode="ltGray">
          <a:xfrm rot="16200000">
            <a:off x="8163500" y="497067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70" name="Oval 569"/>
          <p:cNvSpPr/>
          <p:nvPr/>
        </p:nvSpPr>
        <p:spPr bwMode="ltGray">
          <a:xfrm rot="16200000">
            <a:off x="6877439" y="460807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71" name="Oval 570"/>
          <p:cNvSpPr/>
          <p:nvPr/>
        </p:nvSpPr>
        <p:spPr bwMode="ltGray">
          <a:xfrm rot="16200000">
            <a:off x="6754753" y="46080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72" name="Oval 571"/>
          <p:cNvSpPr/>
          <p:nvPr/>
        </p:nvSpPr>
        <p:spPr bwMode="ltGray">
          <a:xfrm rot="16200000">
            <a:off x="8176358" y="428931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73" name="Oval 572"/>
          <p:cNvSpPr/>
          <p:nvPr/>
        </p:nvSpPr>
        <p:spPr bwMode="ltGray">
          <a:xfrm rot="16200000">
            <a:off x="8408191" y="441291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74" name="Oval 573"/>
          <p:cNvSpPr/>
          <p:nvPr/>
        </p:nvSpPr>
        <p:spPr bwMode="ltGray">
          <a:xfrm rot="16200000">
            <a:off x="8514978" y="437350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75" name="Oval 574"/>
          <p:cNvSpPr/>
          <p:nvPr/>
        </p:nvSpPr>
        <p:spPr bwMode="ltGray">
          <a:xfrm rot="16200000">
            <a:off x="8487018" y="452556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76" name="Oval 575"/>
          <p:cNvSpPr/>
          <p:nvPr/>
        </p:nvSpPr>
        <p:spPr bwMode="ltGray">
          <a:xfrm rot="16200000">
            <a:off x="8593204" y="458027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77" name="Oval 576"/>
          <p:cNvSpPr/>
          <p:nvPr/>
        </p:nvSpPr>
        <p:spPr bwMode="ltGray">
          <a:xfrm rot="16200000">
            <a:off x="8699390" y="463498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78" name="Oval 577"/>
          <p:cNvSpPr/>
          <p:nvPr/>
        </p:nvSpPr>
        <p:spPr bwMode="ltGray">
          <a:xfrm rot="16200000">
            <a:off x="8724749" y="472163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79" name="Oval 578"/>
          <p:cNvSpPr/>
          <p:nvPr/>
        </p:nvSpPr>
        <p:spPr bwMode="ltGray">
          <a:xfrm rot="16200000">
            <a:off x="8593204" y="502892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80" name="Oval 579"/>
          <p:cNvSpPr/>
          <p:nvPr/>
        </p:nvSpPr>
        <p:spPr bwMode="ltGray">
          <a:xfrm rot="16200000">
            <a:off x="8620563" y="525862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81" name="Oval 580"/>
          <p:cNvSpPr/>
          <p:nvPr/>
        </p:nvSpPr>
        <p:spPr bwMode="ltGray">
          <a:xfrm rot="16200000">
            <a:off x="8393162" y="502892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82" name="Oval 581"/>
          <p:cNvSpPr/>
          <p:nvPr/>
        </p:nvSpPr>
        <p:spPr bwMode="ltGray">
          <a:xfrm rot="16200000">
            <a:off x="6916852" y="42906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83" name="Oval 582"/>
          <p:cNvSpPr/>
          <p:nvPr/>
        </p:nvSpPr>
        <p:spPr bwMode="ltGray">
          <a:xfrm rot="16200000">
            <a:off x="6794166" y="433008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84" name="Oval 583"/>
          <p:cNvSpPr/>
          <p:nvPr/>
        </p:nvSpPr>
        <p:spPr bwMode="ltGray">
          <a:xfrm rot="16200000">
            <a:off x="6477136" y="459156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85" name="Oval 584"/>
          <p:cNvSpPr/>
          <p:nvPr/>
        </p:nvSpPr>
        <p:spPr bwMode="ltGray">
          <a:xfrm rot="16200000">
            <a:off x="6669517" y="516522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586" name="Oval 585"/>
          <p:cNvSpPr/>
          <p:nvPr/>
        </p:nvSpPr>
        <p:spPr bwMode="ltGray">
          <a:xfrm rot="16200000">
            <a:off x="6911261" y="534145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587" name="Straight Connector 586"/>
          <p:cNvCxnSpPr>
            <a:stCxn id="570" idx="4"/>
            <a:endCxn id="562" idx="0"/>
          </p:cNvCxnSpPr>
          <p:nvPr/>
        </p:nvCxnSpPr>
        <p:spPr>
          <a:xfrm>
            <a:off x="6956266" y="4647483"/>
            <a:ext cx="1345543" cy="7940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/>
          <p:cNvCxnSpPr>
            <a:stCxn id="562" idx="7"/>
            <a:endCxn id="583" idx="3"/>
          </p:cNvCxnSpPr>
          <p:nvPr/>
        </p:nvCxnSpPr>
        <p:spPr>
          <a:xfrm flipH="1" flipV="1">
            <a:off x="6861449" y="4397367"/>
            <a:ext cx="1451904" cy="301647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/>
          <p:cNvCxnSpPr>
            <a:stCxn id="562" idx="5"/>
            <a:endCxn id="575" idx="1"/>
          </p:cNvCxnSpPr>
          <p:nvPr/>
        </p:nvCxnSpPr>
        <p:spPr>
          <a:xfrm rot="16200000">
            <a:off x="8380746" y="4581198"/>
            <a:ext cx="106162" cy="1294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62" idx="6"/>
            <a:endCxn id="573" idx="1"/>
          </p:cNvCxnSpPr>
          <p:nvPr/>
        </p:nvCxnSpPr>
        <p:spPr>
          <a:xfrm flipV="1">
            <a:off x="8341223" y="4480201"/>
            <a:ext cx="78512" cy="2072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/>
          <p:cNvCxnSpPr>
            <a:stCxn id="570" idx="0"/>
            <a:endCxn id="571" idx="4"/>
          </p:cNvCxnSpPr>
          <p:nvPr/>
        </p:nvCxnSpPr>
        <p:spPr>
          <a:xfrm rot="16200000" flipH="1" flipV="1">
            <a:off x="6855509" y="4625554"/>
            <a:ext cx="1" cy="438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/>
          <p:cNvCxnSpPr/>
          <p:nvPr/>
        </p:nvCxnSpPr>
        <p:spPr>
          <a:xfrm rot="16200000" flipH="1">
            <a:off x="6738493" y="4644661"/>
            <a:ext cx="1515" cy="2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4" idx="4"/>
            <a:endCxn id="571" idx="0"/>
          </p:cNvCxnSpPr>
          <p:nvPr/>
        </p:nvCxnSpPr>
        <p:spPr>
          <a:xfrm rot="16200000" flipH="1">
            <a:off x="6647105" y="4539836"/>
            <a:ext cx="16505" cy="1987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/>
          <p:cNvCxnSpPr>
            <a:stCxn id="564" idx="4"/>
          </p:cNvCxnSpPr>
          <p:nvPr/>
        </p:nvCxnSpPr>
        <p:spPr>
          <a:xfrm rot="16200000">
            <a:off x="6858556" y="4810329"/>
            <a:ext cx="24812" cy="50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/>
          <p:cNvCxnSpPr>
            <a:stCxn id="563" idx="4"/>
            <a:endCxn id="562" idx="1"/>
          </p:cNvCxnSpPr>
          <p:nvPr/>
        </p:nvCxnSpPr>
        <p:spPr>
          <a:xfrm flipV="1">
            <a:off x="6979175" y="4754753"/>
            <a:ext cx="1334178" cy="42032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/>
          <p:cNvCxnSpPr>
            <a:stCxn id="561" idx="5"/>
            <a:endCxn id="562" idx="1"/>
          </p:cNvCxnSpPr>
          <p:nvPr/>
        </p:nvCxnSpPr>
        <p:spPr>
          <a:xfrm flipV="1">
            <a:off x="7046458" y="4754753"/>
            <a:ext cx="1266895" cy="131393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endCxn id="562" idx="1"/>
          </p:cNvCxnSpPr>
          <p:nvPr/>
        </p:nvCxnSpPr>
        <p:spPr>
          <a:xfrm rot="16200000">
            <a:off x="8146745" y="4823778"/>
            <a:ext cx="235633" cy="975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/>
          <p:cNvCxnSpPr>
            <a:stCxn id="565" idx="4"/>
            <a:endCxn id="561" idx="0"/>
          </p:cNvCxnSpPr>
          <p:nvPr/>
        </p:nvCxnSpPr>
        <p:spPr>
          <a:xfrm rot="16200000">
            <a:off x="6929755" y="4896667"/>
            <a:ext cx="32072" cy="667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>
            <a:stCxn id="560" idx="5"/>
            <a:endCxn id="561" idx="1"/>
          </p:cNvCxnSpPr>
          <p:nvPr/>
        </p:nvCxnSpPr>
        <p:spPr>
          <a:xfrm flipV="1">
            <a:off x="6967631" y="4941885"/>
            <a:ext cx="23088" cy="61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6" idx="5"/>
            <a:endCxn id="569" idx="0"/>
          </p:cNvCxnSpPr>
          <p:nvPr/>
        </p:nvCxnSpPr>
        <p:spPr>
          <a:xfrm flipV="1">
            <a:off x="7064717" y="5010092"/>
            <a:ext cx="1098783" cy="38293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/>
          <p:cNvCxnSpPr>
            <a:stCxn id="586" idx="5"/>
            <a:endCxn id="566" idx="1"/>
          </p:cNvCxnSpPr>
          <p:nvPr/>
        </p:nvCxnSpPr>
        <p:spPr>
          <a:xfrm rot="16200000">
            <a:off x="6869323" y="5213344"/>
            <a:ext cx="248875" cy="30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/>
          <p:cNvCxnSpPr>
            <a:endCxn id="560" idx="1"/>
          </p:cNvCxnSpPr>
          <p:nvPr/>
        </p:nvCxnSpPr>
        <p:spPr>
          <a:xfrm rot="16200000">
            <a:off x="6775633" y="5037976"/>
            <a:ext cx="115120" cy="157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76" idx="0"/>
            <a:endCxn id="562" idx="4"/>
          </p:cNvCxnSpPr>
          <p:nvPr/>
        </p:nvCxnSpPr>
        <p:spPr>
          <a:xfrm rot="16200000" flipH="1" flipV="1">
            <a:off x="8433324" y="4567003"/>
            <a:ext cx="107192" cy="212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>
            <a:stCxn id="562" idx="3"/>
            <a:endCxn id="579" idx="7"/>
          </p:cNvCxnSpPr>
          <p:nvPr/>
        </p:nvCxnSpPr>
        <p:spPr>
          <a:xfrm rot="16200000" flipH="1">
            <a:off x="8344063" y="4779782"/>
            <a:ext cx="285714" cy="235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>
            <a:stCxn id="581" idx="6"/>
            <a:endCxn id="562" idx="2"/>
          </p:cNvCxnSpPr>
          <p:nvPr/>
        </p:nvCxnSpPr>
        <p:spPr>
          <a:xfrm rot="16200000" flipV="1">
            <a:off x="8255586" y="4851933"/>
            <a:ext cx="262626" cy="91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81" idx="3"/>
            <a:endCxn id="580" idx="0"/>
          </p:cNvCxnSpPr>
          <p:nvPr/>
        </p:nvCxnSpPr>
        <p:spPr>
          <a:xfrm rot="16200000" flipH="1">
            <a:off x="8439587" y="5117063"/>
            <a:ext cx="201833" cy="1601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/>
          <p:cNvCxnSpPr>
            <a:stCxn id="568" idx="5"/>
            <a:endCxn id="562" idx="2"/>
          </p:cNvCxnSpPr>
          <p:nvPr/>
        </p:nvCxnSpPr>
        <p:spPr>
          <a:xfrm rot="16200000">
            <a:off x="8179129" y="4890299"/>
            <a:ext cx="286096" cy="38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/>
          <p:cNvCxnSpPr>
            <a:stCxn id="567" idx="6"/>
            <a:endCxn id="562" idx="2"/>
          </p:cNvCxnSpPr>
          <p:nvPr/>
        </p:nvCxnSpPr>
        <p:spPr>
          <a:xfrm rot="16200000">
            <a:off x="8082101" y="4899967"/>
            <a:ext cx="392792" cy="1254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9" name="Oval 608"/>
          <p:cNvSpPr/>
          <p:nvPr/>
        </p:nvSpPr>
        <p:spPr bwMode="ltGray">
          <a:xfrm>
            <a:off x="6652798" y="392266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10" name="Oval 609"/>
          <p:cNvSpPr/>
          <p:nvPr/>
        </p:nvSpPr>
        <p:spPr bwMode="ltGray">
          <a:xfrm>
            <a:off x="6522901" y="378001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11" name="Oval 610"/>
          <p:cNvSpPr/>
          <p:nvPr/>
        </p:nvSpPr>
        <p:spPr bwMode="ltGray">
          <a:xfrm>
            <a:off x="6650680" y="377995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12" name="Oval 611"/>
          <p:cNvSpPr/>
          <p:nvPr/>
        </p:nvSpPr>
        <p:spPr bwMode="ltGray">
          <a:xfrm>
            <a:off x="6606957" y="365096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13" name="Oval 612"/>
          <p:cNvSpPr/>
          <p:nvPr/>
        </p:nvSpPr>
        <p:spPr bwMode="ltGray">
          <a:xfrm>
            <a:off x="8510642" y="399353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614" name="Straight Connector 613"/>
          <p:cNvCxnSpPr>
            <a:stCxn id="480" idx="0"/>
            <a:endCxn id="465" idx="4"/>
          </p:cNvCxnSpPr>
          <p:nvPr/>
        </p:nvCxnSpPr>
        <p:spPr>
          <a:xfrm flipV="1">
            <a:off x="8234467" y="2829338"/>
            <a:ext cx="1174" cy="3232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" name="Straight Connector 614"/>
          <p:cNvCxnSpPr>
            <a:stCxn id="465" idx="4"/>
            <a:endCxn id="481" idx="0"/>
          </p:cNvCxnSpPr>
          <p:nvPr/>
        </p:nvCxnSpPr>
        <p:spPr>
          <a:xfrm flipH="1">
            <a:off x="7030765" y="2829338"/>
            <a:ext cx="1204876" cy="263626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Straight Connector 615"/>
          <p:cNvCxnSpPr>
            <a:stCxn id="612" idx="7"/>
            <a:endCxn id="518" idx="2"/>
          </p:cNvCxnSpPr>
          <p:nvPr/>
        </p:nvCxnSpPr>
        <p:spPr>
          <a:xfrm flipV="1">
            <a:off x="6674240" y="3644463"/>
            <a:ext cx="199493" cy="180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Connector 616"/>
          <p:cNvCxnSpPr>
            <a:stCxn id="611" idx="5"/>
            <a:endCxn id="519" idx="2"/>
          </p:cNvCxnSpPr>
          <p:nvPr/>
        </p:nvCxnSpPr>
        <p:spPr>
          <a:xfrm>
            <a:off x="6717963" y="3847235"/>
            <a:ext cx="195054" cy="1350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/>
          <p:cNvCxnSpPr>
            <a:stCxn id="612" idx="5"/>
            <a:endCxn id="519" idx="1"/>
          </p:cNvCxnSpPr>
          <p:nvPr/>
        </p:nvCxnSpPr>
        <p:spPr>
          <a:xfrm>
            <a:off x="6674240" y="3718246"/>
            <a:ext cx="250321" cy="236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Connector 618"/>
          <p:cNvCxnSpPr>
            <a:stCxn id="610" idx="5"/>
            <a:endCxn id="519" idx="2"/>
          </p:cNvCxnSpPr>
          <p:nvPr/>
        </p:nvCxnSpPr>
        <p:spPr>
          <a:xfrm>
            <a:off x="6590184" y="3847293"/>
            <a:ext cx="322833" cy="1350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/>
          <p:cNvCxnSpPr>
            <a:stCxn id="609" idx="6"/>
            <a:endCxn id="519" idx="2"/>
          </p:cNvCxnSpPr>
          <p:nvPr/>
        </p:nvCxnSpPr>
        <p:spPr>
          <a:xfrm>
            <a:off x="6731625" y="3962083"/>
            <a:ext cx="181392" cy="202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Connector 620"/>
          <p:cNvCxnSpPr>
            <a:stCxn id="521" idx="7"/>
            <a:endCxn id="519" idx="3"/>
          </p:cNvCxnSpPr>
          <p:nvPr/>
        </p:nvCxnSpPr>
        <p:spPr>
          <a:xfrm flipV="1">
            <a:off x="6739234" y="4010172"/>
            <a:ext cx="185327" cy="531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Straight Connector 621"/>
          <p:cNvCxnSpPr>
            <a:stCxn id="582" idx="3"/>
            <a:endCxn id="562" idx="7"/>
          </p:cNvCxnSpPr>
          <p:nvPr/>
        </p:nvCxnSpPr>
        <p:spPr>
          <a:xfrm>
            <a:off x="6984135" y="4357954"/>
            <a:ext cx="1329218" cy="34106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Connector 622"/>
          <p:cNvCxnSpPr>
            <a:stCxn id="572" idx="2"/>
            <a:endCxn id="562" idx="7"/>
          </p:cNvCxnSpPr>
          <p:nvPr/>
        </p:nvCxnSpPr>
        <p:spPr>
          <a:xfrm>
            <a:off x="8215772" y="4368138"/>
            <a:ext cx="97581" cy="3308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Connector 623"/>
          <p:cNvCxnSpPr>
            <a:stCxn id="477" idx="1"/>
            <a:endCxn id="465" idx="4"/>
          </p:cNvCxnSpPr>
          <p:nvPr/>
        </p:nvCxnSpPr>
        <p:spPr>
          <a:xfrm flipH="1" flipV="1">
            <a:off x="8235641" y="2829338"/>
            <a:ext cx="232438" cy="1503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Connector 624"/>
          <p:cNvCxnSpPr>
            <a:stCxn id="492" idx="3"/>
            <a:endCxn id="477" idx="7"/>
          </p:cNvCxnSpPr>
          <p:nvPr/>
        </p:nvCxnSpPr>
        <p:spPr>
          <a:xfrm flipH="1">
            <a:off x="8523818" y="2822273"/>
            <a:ext cx="213870" cy="1574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/>
          <p:cNvCxnSpPr>
            <a:stCxn id="491" idx="6"/>
            <a:endCxn id="490" idx="1"/>
          </p:cNvCxnSpPr>
          <p:nvPr/>
        </p:nvCxnSpPr>
        <p:spPr>
          <a:xfrm flipV="1">
            <a:off x="9018153" y="2979102"/>
            <a:ext cx="73003" cy="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Connector 626"/>
          <p:cNvCxnSpPr>
            <a:stCxn id="475" idx="1"/>
            <a:endCxn id="465" idx="6"/>
          </p:cNvCxnSpPr>
          <p:nvPr/>
        </p:nvCxnSpPr>
        <p:spPr>
          <a:xfrm flipH="1">
            <a:off x="8275054" y="2641083"/>
            <a:ext cx="277219" cy="1488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Connector 627"/>
          <p:cNvCxnSpPr>
            <a:stCxn id="503" idx="7"/>
            <a:endCxn id="498" idx="3"/>
          </p:cNvCxnSpPr>
          <p:nvPr/>
        </p:nvCxnSpPr>
        <p:spPr>
          <a:xfrm flipV="1">
            <a:off x="8980598" y="4286911"/>
            <a:ext cx="124498" cy="426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/>
          <p:cNvCxnSpPr>
            <a:stCxn id="613" idx="5"/>
            <a:endCxn id="501" idx="5"/>
          </p:cNvCxnSpPr>
          <p:nvPr/>
        </p:nvCxnSpPr>
        <p:spPr>
          <a:xfrm>
            <a:off x="8577925" y="4060821"/>
            <a:ext cx="242990" cy="699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Connector 629"/>
          <p:cNvCxnSpPr>
            <a:stCxn id="613" idx="2"/>
            <a:endCxn id="519" idx="6"/>
          </p:cNvCxnSpPr>
          <p:nvPr/>
        </p:nvCxnSpPr>
        <p:spPr>
          <a:xfrm flipH="1" flipV="1">
            <a:off x="6991844" y="3982303"/>
            <a:ext cx="1518798" cy="5064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Connector 630"/>
          <p:cNvCxnSpPr>
            <a:stCxn id="502" idx="7"/>
            <a:endCxn id="503" idx="2"/>
          </p:cNvCxnSpPr>
          <p:nvPr/>
        </p:nvCxnSpPr>
        <p:spPr>
          <a:xfrm flipV="1">
            <a:off x="8732298" y="4357468"/>
            <a:ext cx="181017" cy="557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Connector 631"/>
          <p:cNvCxnSpPr>
            <a:stCxn id="577" idx="5"/>
            <a:endCxn id="508" idx="2"/>
          </p:cNvCxnSpPr>
          <p:nvPr/>
        </p:nvCxnSpPr>
        <p:spPr>
          <a:xfrm flipV="1">
            <a:off x="8766673" y="4603858"/>
            <a:ext cx="124178" cy="426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Connector 632"/>
          <p:cNvCxnSpPr>
            <a:stCxn id="510" idx="2"/>
            <a:endCxn id="508" idx="7"/>
          </p:cNvCxnSpPr>
          <p:nvPr/>
        </p:nvCxnSpPr>
        <p:spPr>
          <a:xfrm flipH="1">
            <a:off x="8958134" y="4497610"/>
            <a:ext cx="207205" cy="783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Connector 633"/>
          <p:cNvCxnSpPr>
            <a:endCxn id="510" idx="0"/>
          </p:cNvCxnSpPr>
          <p:nvPr/>
        </p:nvCxnSpPr>
        <p:spPr>
          <a:xfrm flipH="1">
            <a:off x="9204753" y="4301353"/>
            <a:ext cx="107727" cy="1568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/>
          <p:cNvCxnSpPr>
            <a:stCxn id="507" idx="6"/>
            <a:endCxn id="509" idx="3"/>
          </p:cNvCxnSpPr>
          <p:nvPr/>
        </p:nvCxnSpPr>
        <p:spPr>
          <a:xfrm flipV="1">
            <a:off x="9061105" y="4772903"/>
            <a:ext cx="155192" cy="27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Connector 635"/>
          <p:cNvCxnSpPr>
            <a:stCxn id="509" idx="4"/>
          </p:cNvCxnSpPr>
          <p:nvPr/>
        </p:nvCxnSpPr>
        <p:spPr>
          <a:xfrm>
            <a:off x="9244167" y="4784447"/>
            <a:ext cx="39414" cy="16859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Straight Connector 636"/>
          <p:cNvCxnSpPr>
            <a:stCxn id="562" idx="4"/>
            <a:endCxn id="504" idx="1"/>
          </p:cNvCxnSpPr>
          <p:nvPr/>
        </p:nvCxnSpPr>
        <p:spPr>
          <a:xfrm>
            <a:off x="8380636" y="4726883"/>
            <a:ext cx="211050" cy="76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Connector 637"/>
          <p:cNvCxnSpPr>
            <a:stCxn id="578" idx="4"/>
            <a:endCxn id="507" idx="2"/>
          </p:cNvCxnSpPr>
          <p:nvPr/>
        </p:nvCxnSpPr>
        <p:spPr>
          <a:xfrm>
            <a:off x="8803576" y="4761043"/>
            <a:ext cx="178702" cy="145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Straight Connector 638"/>
          <p:cNvCxnSpPr>
            <a:stCxn id="577" idx="0"/>
            <a:endCxn id="562" idx="4"/>
          </p:cNvCxnSpPr>
          <p:nvPr/>
        </p:nvCxnSpPr>
        <p:spPr>
          <a:xfrm flipH="1">
            <a:off x="8380636" y="4674400"/>
            <a:ext cx="318754" cy="524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/>
          <p:cNvCxnSpPr>
            <a:stCxn id="578" idx="0"/>
            <a:endCxn id="562" idx="4"/>
          </p:cNvCxnSpPr>
          <p:nvPr/>
        </p:nvCxnSpPr>
        <p:spPr>
          <a:xfrm flipH="1" flipV="1">
            <a:off x="8380636" y="4726883"/>
            <a:ext cx="344113" cy="341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/>
          <p:cNvCxnSpPr>
            <a:stCxn id="505" idx="2"/>
            <a:endCxn id="562" idx="3"/>
          </p:cNvCxnSpPr>
          <p:nvPr/>
        </p:nvCxnSpPr>
        <p:spPr>
          <a:xfrm flipH="1" flipV="1">
            <a:off x="8369092" y="4754753"/>
            <a:ext cx="297989" cy="1422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/>
          <p:cNvCxnSpPr>
            <a:stCxn id="506" idx="2"/>
            <a:endCxn id="562" idx="3"/>
          </p:cNvCxnSpPr>
          <p:nvPr/>
        </p:nvCxnSpPr>
        <p:spPr>
          <a:xfrm flipH="1" flipV="1">
            <a:off x="8369092" y="4754753"/>
            <a:ext cx="383782" cy="2699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/>
          <p:cNvCxnSpPr>
            <a:stCxn id="493" idx="5"/>
            <a:endCxn id="494" idx="1"/>
          </p:cNvCxnSpPr>
          <p:nvPr/>
        </p:nvCxnSpPr>
        <p:spPr>
          <a:xfrm>
            <a:off x="9003093" y="3245213"/>
            <a:ext cx="188487" cy="2377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/>
          <p:cNvCxnSpPr>
            <a:stCxn id="495" idx="1"/>
            <a:endCxn id="493" idx="4"/>
          </p:cNvCxnSpPr>
          <p:nvPr/>
        </p:nvCxnSpPr>
        <p:spPr>
          <a:xfrm flipH="1" flipV="1">
            <a:off x="8975224" y="3256757"/>
            <a:ext cx="140360" cy="2952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/>
          <p:cNvCxnSpPr>
            <a:stCxn id="494" idx="5"/>
          </p:cNvCxnSpPr>
          <p:nvPr/>
        </p:nvCxnSpPr>
        <p:spPr>
          <a:xfrm>
            <a:off x="9247319" y="3538674"/>
            <a:ext cx="39872" cy="546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Connector 645"/>
          <p:cNvCxnSpPr>
            <a:stCxn id="496" idx="0"/>
            <a:endCxn id="495" idx="4"/>
          </p:cNvCxnSpPr>
          <p:nvPr/>
        </p:nvCxnSpPr>
        <p:spPr>
          <a:xfrm flipH="1" flipV="1">
            <a:off x="9143454" y="3619327"/>
            <a:ext cx="110306" cy="76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Oval 670"/>
          <p:cNvSpPr/>
          <p:nvPr/>
        </p:nvSpPr>
        <p:spPr bwMode="ltGray">
          <a:xfrm rot="5400000">
            <a:off x="6611701" y="330808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72" name="Oval 671"/>
          <p:cNvSpPr/>
          <p:nvPr/>
        </p:nvSpPr>
        <p:spPr bwMode="ltGray">
          <a:xfrm rot="5400000">
            <a:off x="6532874" y="342531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73" name="Oval 672"/>
          <p:cNvSpPr/>
          <p:nvPr/>
        </p:nvSpPr>
        <p:spPr bwMode="ltGray">
          <a:xfrm rot="5400000">
            <a:off x="6294505" y="36558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74" name="Oval 673"/>
          <p:cNvSpPr/>
          <p:nvPr/>
        </p:nvSpPr>
        <p:spPr bwMode="ltGray">
          <a:xfrm rot="5400000">
            <a:off x="6611701" y="354254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75" name="Oval 674"/>
          <p:cNvSpPr/>
          <p:nvPr/>
        </p:nvSpPr>
        <p:spPr bwMode="ltGray">
          <a:xfrm rot="5400000">
            <a:off x="6745236" y="349127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76" name="Oval 675"/>
          <p:cNvSpPr/>
          <p:nvPr/>
        </p:nvSpPr>
        <p:spPr bwMode="ltGray">
          <a:xfrm rot="5400000">
            <a:off x="6678469" y="339324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77" name="Oval 676"/>
          <p:cNvSpPr/>
          <p:nvPr/>
        </p:nvSpPr>
        <p:spPr bwMode="ltGray">
          <a:xfrm rot="5400000">
            <a:off x="6514615" y="326307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78" name="Oval 677"/>
          <p:cNvSpPr/>
          <p:nvPr/>
        </p:nvSpPr>
        <p:spPr bwMode="ltGray">
          <a:xfrm rot="5400000">
            <a:off x="6419956" y="318425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79" name="Oval 678"/>
          <p:cNvSpPr/>
          <p:nvPr/>
        </p:nvSpPr>
        <p:spPr bwMode="ltGray">
          <a:xfrm rot="5400000">
            <a:off x="6360466" y="330249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80" name="Oval 679"/>
          <p:cNvSpPr/>
          <p:nvPr/>
        </p:nvSpPr>
        <p:spPr bwMode="ltGray">
          <a:xfrm rot="5400000">
            <a:off x="6449672" y="335383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81" name="Oval 680"/>
          <p:cNvSpPr/>
          <p:nvPr/>
        </p:nvSpPr>
        <p:spPr bwMode="ltGray">
          <a:xfrm rot="5400000">
            <a:off x="6634610" y="369185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82" name="Oval 681"/>
          <p:cNvSpPr/>
          <p:nvPr/>
        </p:nvSpPr>
        <p:spPr bwMode="ltGray">
          <a:xfrm rot="5400000">
            <a:off x="6757296" y="369184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83" name="Oval 682"/>
          <p:cNvSpPr/>
          <p:nvPr/>
        </p:nvSpPr>
        <p:spPr bwMode="ltGray">
          <a:xfrm rot="5400000">
            <a:off x="6419956" y="405403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84" name="Oval 683"/>
          <p:cNvSpPr/>
          <p:nvPr/>
        </p:nvSpPr>
        <p:spPr bwMode="ltGray">
          <a:xfrm rot="5400000">
            <a:off x="6188123" y="393042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85" name="Oval 684"/>
          <p:cNvSpPr/>
          <p:nvPr/>
        </p:nvSpPr>
        <p:spPr bwMode="ltGray">
          <a:xfrm rot="5400000">
            <a:off x="6081336" y="396983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86" name="Oval 685"/>
          <p:cNvSpPr/>
          <p:nvPr/>
        </p:nvSpPr>
        <p:spPr bwMode="ltGray">
          <a:xfrm rot="5400000">
            <a:off x="6109296" y="381777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87" name="Oval 686"/>
          <p:cNvSpPr/>
          <p:nvPr/>
        </p:nvSpPr>
        <p:spPr bwMode="ltGray">
          <a:xfrm rot="5400000">
            <a:off x="6003110" y="376306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88" name="Oval 687"/>
          <p:cNvSpPr/>
          <p:nvPr/>
        </p:nvSpPr>
        <p:spPr bwMode="ltGray">
          <a:xfrm rot="5400000">
            <a:off x="5896924" y="370835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89" name="Oval 688"/>
          <p:cNvSpPr/>
          <p:nvPr/>
        </p:nvSpPr>
        <p:spPr bwMode="ltGray">
          <a:xfrm rot="5400000">
            <a:off x="5871565" y="362171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90" name="Oval 689"/>
          <p:cNvSpPr/>
          <p:nvPr/>
        </p:nvSpPr>
        <p:spPr bwMode="ltGray">
          <a:xfrm rot="5400000">
            <a:off x="6003110" y="331441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91" name="Oval 690"/>
          <p:cNvSpPr/>
          <p:nvPr/>
        </p:nvSpPr>
        <p:spPr bwMode="ltGray">
          <a:xfrm rot="5400000">
            <a:off x="5975751" y="308471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92" name="Oval 691"/>
          <p:cNvSpPr/>
          <p:nvPr/>
        </p:nvSpPr>
        <p:spPr bwMode="ltGray">
          <a:xfrm rot="5400000">
            <a:off x="6203152" y="331441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93" name="Oval 692"/>
          <p:cNvSpPr/>
          <p:nvPr/>
        </p:nvSpPr>
        <p:spPr bwMode="ltGray">
          <a:xfrm rot="5400000">
            <a:off x="6595197" y="400924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94" name="Oval 693"/>
          <p:cNvSpPr/>
          <p:nvPr/>
        </p:nvSpPr>
        <p:spPr bwMode="ltGray">
          <a:xfrm rot="5400000">
            <a:off x="6717883" y="396983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95" name="Oval 694"/>
          <p:cNvSpPr/>
          <p:nvPr/>
        </p:nvSpPr>
        <p:spPr bwMode="ltGray">
          <a:xfrm rot="5400000">
            <a:off x="6824063" y="434683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96" name="Oval 695"/>
          <p:cNvSpPr/>
          <p:nvPr/>
        </p:nvSpPr>
        <p:spPr bwMode="ltGray">
          <a:xfrm rot="5400000">
            <a:off x="6516370" y="467864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97" name="Oval 696"/>
          <p:cNvSpPr/>
          <p:nvPr/>
        </p:nvSpPr>
        <p:spPr bwMode="ltGray">
          <a:xfrm rot="5400000">
            <a:off x="6229873" y="462476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98" name="Oval 697"/>
          <p:cNvSpPr/>
          <p:nvPr/>
        </p:nvSpPr>
        <p:spPr bwMode="ltGray">
          <a:xfrm rot="5400000">
            <a:off x="6003110" y="477777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699" name="Oval 698"/>
          <p:cNvSpPr/>
          <p:nvPr/>
        </p:nvSpPr>
        <p:spPr bwMode="ltGray">
          <a:xfrm rot="5400000">
            <a:off x="6081937" y="459291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00" name="Oval 699"/>
          <p:cNvSpPr/>
          <p:nvPr/>
        </p:nvSpPr>
        <p:spPr bwMode="ltGray">
          <a:xfrm rot="5400000">
            <a:off x="6109296" y="445262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01" name="Oval 700"/>
          <p:cNvSpPr/>
          <p:nvPr/>
        </p:nvSpPr>
        <p:spPr bwMode="ltGray">
          <a:xfrm rot="5400000">
            <a:off x="6294505" y="423944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02" name="Oval 701"/>
          <p:cNvSpPr/>
          <p:nvPr/>
        </p:nvSpPr>
        <p:spPr bwMode="ltGray">
          <a:xfrm rot="5400000">
            <a:off x="5871565" y="444911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03" name="Oval 702"/>
          <p:cNvSpPr/>
          <p:nvPr/>
        </p:nvSpPr>
        <p:spPr bwMode="ltGray">
          <a:xfrm rot="5400000">
            <a:off x="6306364" y="475964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04" name="Oval 703"/>
          <p:cNvSpPr/>
          <p:nvPr/>
        </p:nvSpPr>
        <p:spPr bwMode="ltGray">
          <a:xfrm rot="5400000">
            <a:off x="6437543" y="499098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05" name="Oval 704"/>
          <p:cNvSpPr/>
          <p:nvPr/>
        </p:nvSpPr>
        <p:spPr bwMode="ltGray">
          <a:xfrm rot="5400000">
            <a:off x="6030469" y="490054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06" name="Oval 705"/>
          <p:cNvSpPr/>
          <p:nvPr/>
        </p:nvSpPr>
        <p:spPr bwMode="ltGray">
          <a:xfrm rot="5400000">
            <a:off x="5733485" y="501653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07" name="Oval 706"/>
          <p:cNvSpPr/>
          <p:nvPr/>
        </p:nvSpPr>
        <p:spPr bwMode="ltGray">
          <a:xfrm rot="5400000">
            <a:off x="5694071" y="489959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08" name="Oval 707"/>
          <p:cNvSpPr/>
          <p:nvPr/>
        </p:nvSpPr>
        <p:spPr bwMode="ltGray">
          <a:xfrm rot="5400000">
            <a:off x="5555308" y="487294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09" name="Oval 708"/>
          <p:cNvSpPr/>
          <p:nvPr/>
        </p:nvSpPr>
        <p:spPr bwMode="ltGray">
          <a:xfrm rot="5400000">
            <a:off x="5615244" y="500624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10" name="Oval 709"/>
          <p:cNvSpPr/>
          <p:nvPr/>
        </p:nvSpPr>
        <p:spPr bwMode="ltGray">
          <a:xfrm rot="5400000">
            <a:off x="5163737" y="506444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11" name="Oval 710"/>
          <p:cNvSpPr/>
          <p:nvPr/>
        </p:nvSpPr>
        <p:spPr bwMode="ltGray">
          <a:xfrm rot="5400000">
            <a:off x="5456211" y="476107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12" name="Oval 711"/>
          <p:cNvSpPr/>
          <p:nvPr/>
        </p:nvSpPr>
        <p:spPr bwMode="ltGray">
          <a:xfrm rot="5400000">
            <a:off x="5578104" y="469333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13" name="Oval 712"/>
          <p:cNvSpPr/>
          <p:nvPr/>
        </p:nvSpPr>
        <p:spPr bwMode="ltGray">
          <a:xfrm rot="5400000">
            <a:off x="5508995" y="461734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14" name="Oval 713"/>
          <p:cNvSpPr/>
          <p:nvPr/>
        </p:nvSpPr>
        <p:spPr bwMode="ltGray">
          <a:xfrm rot="5400000">
            <a:off x="5353677" y="472764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15" name="Oval 714"/>
          <p:cNvSpPr/>
          <p:nvPr/>
        </p:nvSpPr>
        <p:spPr bwMode="ltGray">
          <a:xfrm rot="5400000">
            <a:off x="5064844" y="473541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16" name="Oval 715"/>
          <p:cNvSpPr/>
          <p:nvPr/>
        </p:nvSpPr>
        <p:spPr bwMode="ltGray">
          <a:xfrm rot="5400000">
            <a:off x="5403148" y="420513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17" name="Oval 716"/>
          <p:cNvSpPr/>
          <p:nvPr/>
        </p:nvSpPr>
        <p:spPr bwMode="ltGray">
          <a:xfrm rot="5400000">
            <a:off x="5219730" y="484687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18" name="Oval 717"/>
          <p:cNvSpPr/>
          <p:nvPr/>
        </p:nvSpPr>
        <p:spPr bwMode="ltGray">
          <a:xfrm rot="5400000">
            <a:off x="5180317" y="434529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19" name="Oval 718"/>
          <p:cNvSpPr/>
          <p:nvPr/>
        </p:nvSpPr>
        <p:spPr bwMode="ltGray">
          <a:xfrm rot="5400000">
            <a:off x="5241052" y="397432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20" name="Oval 719"/>
          <p:cNvSpPr/>
          <p:nvPr/>
        </p:nvSpPr>
        <p:spPr bwMode="ltGray">
          <a:xfrm rot="5400000">
            <a:off x="8247851" y="372087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21" name="Oval 720"/>
          <p:cNvSpPr/>
          <p:nvPr/>
        </p:nvSpPr>
        <p:spPr bwMode="ltGray">
          <a:xfrm rot="5400000">
            <a:off x="6842532" y="313469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22" name="Oval 721"/>
          <p:cNvSpPr/>
          <p:nvPr/>
        </p:nvSpPr>
        <p:spPr bwMode="ltGray">
          <a:xfrm rot="5400000">
            <a:off x="6600788" y="295846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23" name="Oval 722"/>
          <p:cNvSpPr/>
          <p:nvPr/>
        </p:nvSpPr>
        <p:spPr bwMode="ltGray">
          <a:xfrm rot="5400000">
            <a:off x="5423299" y="342544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24" name="Oval 723"/>
          <p:cNvSpPr/>
          <p:nvPr/>
        </p:nvSpPr>
        <p:spPr bwMode="ltGray">
          <a:xfrm rot="5400000">
            <a:off x="5085459" y="346473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725" name="Straight Connector 724"/>
          <p:cNvCxnSpPr>
            <a:stCxn id="681" idx="4"/>
            <a:endCxn id="673" idx="0"/>
          </p:cNvCxnSpPr>
          <p:nvPr/>
        </p:nvCxnSpPr>
        <p:spPr>
          <a:xfrm rot="5400000" flipH="1">
            <a:off x="6485982" y="3582636"/>
            <a:ext cx="35979" cy="261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/>
          <p:cNvCxnSpPr>
            <a:stCxn id="673" idx="7"/>
            <a:endCxn id="694" idx="3"/>
          </p:cNvCxnSpPr>
          <p:nvPr/>
        </p:nvCxnSpPr>
        <p:spPr>
          <a:xfrm rot="5400000" flipV="1">
            <a:off x="6416495" y="3668448"/>
            <a:ext cx="258226" cy="3676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/>
          <p:cNvCxnSpPr>
            <a:stCxn id="673" idx="5"/>
            <a:endCxn id="686" idx="1"/>
          </p:cNvCxnSpPr>
          <p:nvPr/>
        </p:nvCxnSpPr>
        <p:spPr>
          <a:xfrm rot="5400000">
            <a:off x="6188233" y="3711500"/>
            <a:ext cx="106162" cy="1294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>
            <a:stCxn id="673" idx="6"/>
            <a:endCxn id="684" idx="1"/>
          </p:cNvCxnSpPr>
          <p:nvPr/>
        </p:nvCxnSpPr>
        <p:spPr>
          <a:xfrm rot="5400000">
            <a:off x="6191028" y="3799077"/>
            <a:ext cx="207269" cy="785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/>
          <p:cNvCxnSpPr>
            <a:stCxn id="681" idx="0"/>
            <a:endCxn id="682" idx="4"/>
          </p:cNvCxnSpPr>
          <p:nvPr/>
        </p:nvCxnSpPr>
        <p:spPr>
          <a:xfrm rot="5400000" flipH="1" flipV="1">
            <a:off x="6735366" y="3709334"/>
            <a:ext cx="1" cy="438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/>
          <p:cNvCxnSpPr/>
          <p:nvPr/>
        </p:nvCxnSpPr>
        <p:spPr>
          <a:xfrm rot="5400000" flipH="1">
            <a:off x="6850868" y="3733796"/>
            <a:ext cx="1515" cy="2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/>
          <p:cNvCxnSpPr>
            <a:stCxn id="720" idx="4"/>
            <a:endCxn id="682" idx="0"/>
          </p:cNvCxnSpPr>
          <p:nvPr/>
        </p:nvCxnSpPr>
        <p:spPr>
          <a:xfrm flipH="1" flipV="1">
            <a:off x="6836123" y="3731263"/>
            <a:ext cx="1411728" cy="29029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/>
          <p:cNvCxnSpPr>
            <a:stCxn id="675" idx="4"/>
          </p:cNvCxnSpPr>
          <p:nvPr/>
        </p:nvCxnSpPr>
        <p:spPr>
          <a:xfrm rot="5400000">
            <a:off x="6707508" y="3517773"/>
            <a:ext cx="24812" cy="50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/>
          <p:cNvCxnSpPr>
            <a:stCxn id="674" idx="4"/>
            <a:endCxn id="673" idx="1"/>
          </p:cNvCxnSpPr>
          <p:nvPr/>
        </p:nvCxnSpPr>
        <p:spPr>
          <a:xfrm rot="5400000">
            <a:off x="6444018" y="3499732"/>
            <a:ext cx="85453" cy="2499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/>
          <p:cNvCxnSpPr>
            <a:endCxn id="673" idx="1"/>
          </p:cNvCxnSpPr>
          <p:nvPr/>
        </p:nvCxnSpPr>
        <p:spPr>
          <a:xfrm rot="5400000">
            <a:off x="6362320" y="3496861"/>
            <a:ext cx="170023" cy="171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/>
          <p:cNvCxnSpPr>
            <a:endCxn id="673" idx="1"/>
          </p:cNvCxnSpPr>
          <p:nvPr/>
        </p:nvCxnSpPr>
        <p:spPr>
          <a:xfrm rot="5400000">
            <a:off x="6292763" y="3500808"/>
            <a:ext cx="235633" cy="975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/>
          <p:cNvCxnSpPr>
            <a:stCxn id="676" idx="4"/>
            <a:endCxn id="672" idx="0"/>
          </p:cNvCxnSpPr>
          <p:nvPr/>
        </p:nvCxnSpPr>
        <p:spPr>
          <a:xfrm rot="5400000">
            <a:off x="6629049" y="3415312"/>
            <a:ext cx="32072" cy="667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/>
          <p:cNvCxnSpPr>
            <a:endCxn id="672" idx="1"/>
          </p:cNvCxnSpPr>
          <p:nvPr/>
        </p:nvCxnSpPr>
        <p:spPr>
          <a:xfrm rot="5400000">
            <a:off x="6586159" y="3406638"/>
            <a:ext cx="44223" cy="162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/>
          <p:cNvCxnSpPr>
            <a:stCxn id="677" idx="5"/>
            <a:endCxn id="680" idx="1"/>
          </p:cNvCxnSpPr>
          <p:nvPr/>
        </p:nvCxnSpPr>
        <p:spPr>
          <a:xfrm rot="5400000">
            <a:off x="6504050" y="3343267"/>
            <a:ext cx="35014" cy="9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/>
          <p:cNvCxnSpPr>
            <a:stCxn id="722" idx="5"/>
            <a:endCxn id="677" idx="1"/>
          </p:cNvCxnSpPr>
          <p:nvPr/>
        </p:nvCxnSpPr>
        <p:spPr>
          <a:xfrm rot="5400000">
            <a:off x="6472678" y="3134969"/>
            <a:ext cx="248875" cy="30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/>
          <p:cNvCxnSpPr>
            <a:endCxn id="671" idx="1"/>
          </p:cNvCxnSpPr>
          <p:nvPr/>
        </p:nvCxnSpPr>
        <p:spPr>
          <a:xfrm rot="5400000">
            <a:off x="6700123" y="3183373"/>
            <a:ext cx="115120" cy="157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/>
          <p:cNvCxnSpPr>
            <a:stCxn id="694" idx="6"/>
            <a:endCxn id="695" idx="2"/>
          </p:cNvCxnSpPr>
          <p:nvPr/>
        </p:nvCxnSpPr>
        <p:spPr>
          <a:xfrm rot="5400000" flipV="1">
            <a:off x="6661301" y="4144658"/>
            <a:ext cx="298170" cy="1061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/>
          <p:cNvCxnSpPr>
            <a:stCxn id="693" idx="7"/>
          </p:cNvCxnSpPr>
          <p:nvPr/>
        </p:nvCxnSpPr>
        <p:spPr>
          <a:xfrm rot="5400000" flipV="1">
            <a:off x="6605468" y="4133545"/>
            <a:ext cx="275608" cy="1615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/>
          <p:cNvCxnSpPr/>
          <p:nvPr/>
        </p:nvCxnSpPr>
        <p:spPr>
          <a:xfrm rot="5400000" flipH="1">
            <a:off x="6611098" y="4971008"/>
            <a:ext cx="81712" cy="2515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/>
          <p:cNvCxnSpPr>
            <a:stCxn id="705" idx="4"/>
            <a:endCxn id="706" idx="1"/>
          </p:cNvCxnSpPr>
          <p:nvPr/>
        </p:nvCxnSpPr>
        <p:spPr>
          <a:xfrm rot="5400000">
            <a:off x="5871559" y="4869168"/>
            <a:ext cx="88119" cy="2297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/>
          <p:cNvCxnSpPr>
            <a:stCxn id="705" idx="5"/>
          </p:cNvCxnSpPr>
          <p:nvPr/>
        </p:nvCxnSpPr>
        <p:spPr>
          <a:xfrm rot="5400000">
            <a:off x="5833693" y="4924486"/>
            <a:ext cx="164978" cy="251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/>
          <p:cNvCxnSpPr>
            <a:stCxn id="704" idx="3"/>
            <a:endCxn id="698" idx="7"/>
          </p:cNvCxnSpPr>
          <p:nvPr/>
        </p:nvCxnSpPr>
        <p:spPr>
          <a:xfrm rot="5400000" flipH="1">
            <a:off x="6181007" y="4734447"/>
            <a:ext cx="157467" cy="3786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/>
          <p:cNvCxnSpPr>
            <a:endCxn id="705" idx="0"/>
          </p:cNvCxnSpPr>
          <p:nvPr/>
        </p:nvCxnSpPr>
        <p:spPr>
          <a:xfrm rot="5400000">
            <a:off x="6145885" y="4792549"/>
            <a:ext cx="110821" cy="1839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Straight Connector 747"/>
          <p:cNvCxnSpPr>
            <a:endCxn id="698" idx="0"/>
          </p:cNvCxnSpPr>
          <p:nvPr/>
        </p:nvCxnSpPr>
        <p:spPr>
          <a:xfrm rot="5400000">
            <a:off x="6239605" y="4558013"/>
            <a:ext cx="101510" cy="4168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Connector 748"/>
          <p:cNvCxnSpPr>
            <a:stCxn id="695" idx="5"/>
            <a:endCxn id="696" idx="1"/>
          </p:cNvCxnSpPr>
          <p:nvPr/>
        </p:nvCxnSpPr>
        <p:spPr>
          <a:xfrm rot="5400000">
            <a:off x="6571596" y="4426174"/>
            <a:ext cx="276069" cy="2519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Straight Connector 749"/>
          <p:cNvCxnSpPr>
            <a:stCxn id="693" idx="5"/>
            <a:endCxn id="703" idx="2"/>
          </p:cNvCxnSpPr>
          <p:nvPr/>
        </p:nvCxnSpPr>
        <p:spPr>
          <a:xfrm rot="5400000">
            <a:off x="6134704" y="4287606"/>
            <a:ext cx="683111" cy="2609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1" name="Straight Connector 750"/>
          <p:cNvCxnSpPr>
            <a:stCxn id="683" idx="6"/>
            <a:endCxn id="697" idx="1"/>
          </p:cNvCxnSpPr>
          <p:nvPr/>
        </p:nvCxnSpPr>
        <p:spPr>
          <a:xfrm rot="5400000">
            <a:off x="6126539" y="4303474"/>
            <a:ext cx="503447" cy="1622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Straight Connector 751"/>
          <p:cNvCxnSpPr>
            <a:stCxn id="701" idx="5"/>
            <a:endCxn id="700" idx="1"/>
          </p:cNvCxnSpPr>
          <p:nvPr/>
        </p:nvCxnSpPr>
        <p:spPr>
          <a:xfrm rot="5400000">
            <a:off x="6162593" y="4320715"/>
            <a:ext cx="157443" cy="1294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Straight Connector 752"/>
          <p:cNvCxnSpPr>
            <a:endCxn id="698" idx="1"/>
          </p:cNvCxnSpPr>
          <p:nvPr/>
        </p:nvCxnSpPr>
        <p:spPr>
          <a:xfrm rot="5400000">
            <a:off x="6103968" y="4663416"/>
            <a:ext cx="92331" cy="1594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4" name="Straight Connector 753"/>
          <p:cNvCxnSpPr>
            <a:endCxn id="710" idx="0"/>
          </p:cNvCxnSpPr>
          <p:nvPr/>
        </p:nvCxnSpPr>
        <p:spPr>
          <a:xfrm rot="5400000" flipH="1">
            <a:off x="5379629" y="4966798"/>
            <a:ext cx="54599" cy="3287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Straight Connector 754"/>
          <p:cNvCxnSpPr>
            <a:endCxn id="710" idx="3"/>
          </p:cNvCxnSpPr>
          <p:nvPr/>
        </p:nvCxnSpPr>
        <p:spPr>
          <a:xfrm rot="5400000" flipV="1">
            <a:off x="5056166" y="4956878"/>
            <a:ext cx="109111" cy="1291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Straight Connector 755"/>
          <p:cNvCxnSpPr>
            <a:stCxn id="715" idx="7"/>
            <a:endCxn id="710" idx="2"/>
          </p:cNvCxnSpPr>
          <p:nvPr/>
        </p:nvCxnSpPr>
        <p:spPr>
          <a:xfrm rot="5400000" flipV="1">
            <a:off x="5036761" y="4898060"/>
            <a:ext cx="261756" cy="710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Connector 756"/>
          <p:cNvCxnSpPr>
            <a:stCxn id="717" idx="6"/>
            <a:endCxn id="710" idx="2"/>
          </p:cNvCxnSpPr>
          <p:nvPr/>
        </p:nvCxnSpPr>
        <p:spPr>
          <a:xfrm rot="5400000">
            <a:off x="5161775" y="4967081"/>
            <a:ext cx="138743" cy="559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Straight Connector 757"/>
          <p:cNvCxnSpPr>
            <a:stCxn id="698" idx="4"/>
            <a:endCxn id="712" idx="0"/>
          </p:cNvCxnSpPr>
          <p:nvPr/>
        </p:nvCxnSpPr>
        <p:spPr>
          <a:xfrm rot="5400000" flipH="1">
            <a:off x="5787801" y="4601882"/>
            <a:ext cx="84440" cy="3461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Straight Connector 758"/>
          <p:cNvCxnSpPr>
            <a:stCxn id="687" idx="0"/>
            <a:endCxn id="673" idx="4"/>
          </p:cNvCxnSpPr>
          <p:nvPr/>
        </p:nvCxnSpPr>
        <p:spPr>
          <a:xfrm rot="5400000" flipH="1" flipV="1">
            <a:off x="6134625" y="3642597"/>
            <a:ext cx="107192" cy="212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Straight Connector 759"/>
          <p:cNvCxnSpPr>
            <a:stCxn id="702" idx="3"/>
            <a:endCxn id="716" idx="7"/>
          </p:cNvCxnSpPr>
          <p:nvPr/>
        </p:nvCxnSpPr>
        <p:spPr>
          <a:xfrm rot="5400000" flipH="1">
            <a:off x="5582649" y="4160195"/>
            <a:ext cx="188242" cy="4126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1" name="Straight Connector 760"/>
          <p:cNvCxnSpPr>
            <a:stCxn id="719" idx="6"/>
            <a:endCxn id="717" idx="1"/>
          </p:cNvCxnSpPr>
          <p:nvPr/>
        </p:nvCxnSpPr>
        <p:spPr>
          <a:xfrm rot="5400000" flipV="1">
            <a:off x="4881102" y="4452512"/>
            <a:ext cx="805275" cy="65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2" name="Straight Connector 761"/>
          <p:cNvCxnSpPr>
            <a:stCxn id="718" idx="6"/>
            <a:endCxn id="717" idx="2"/>
          </p:cNvCxnSpPr>
          <p:nvPr/>
        </p:nvCxnSpPr>
        <p:spPr>
          <a:xfrm rot="5400000" flipV="1">
            <a:off x="5028058" y="4615794"/>
            <a:ext cx="422758" cy="394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3" name="Straight Connector 762"/>
          <p:cNvCxnSpPr>
            <a:stCxn id="724" idx="7"/>
            <a:endCxn id="719" idx="3"/>
          </p:cNvCxnSpPr>
          <p:nvPr/>
        </p:nvCxnSpPr>
        <p:spPr>
          <a:xfrm rot="5400000" flipV="1">
            <a:off x="4975744" y="3709013"/>
            <a:ext cx="453851" cy="998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4" name="Straight Connector 763"/>
          <p:cNvCxnSpPr>
            <a:stCxn id="723" idx="4"/>
            <a:endCxn id="724" idx="0"/>
          </p:cNvCxnSpPr>
          <p:nvPr/>
        </p:nvCxnSpPr>
        <p:spPr>
          <a:xfrm rot="5400000">
            <a:off x="5274151" y="3354997"/>
            <a:ext cx="39284" cy="2590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5" name="Straight Connector 764"/>
          <p:cNvCxnSpPr>
            <a:stCxn id="673" idx="3"/>
            <a:endCxn id="690" idx="7"/>
          </p:cNvCxnSpPr>
          <p:nvPr/>
        </p:nvCxnSpPr>
        <p:spPr>
          <a:xfrm rot="5400000" flipH="1">
            <a:off x="6045364" y="3406730"/>
            <a:ext cx="285714" cy="235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6" name="Straight Connector 765"/>
          <p:cNvCxnSpPr>
            <a:stCxn id="692" idx="6"/>
            <a:endCxn id="673" idx="2"/>
          </p:cNvCxnSpPr>
          <p:nvPr/>
        </p:nvCxnSpPr>
        <p:spPr>
          <a:xfrm rot="5400000" flipV="1">
            <a:off x="6156929" y="3478882"/>
            <a:ext cx="262626" cy="91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7" name="Straight Connector 766"/>
          <p:cNvCxnSpPr>
            <a:stCxn id="692" idx="3"/>
            <a:endCxn id="691" idx="0"/>
          </p:cNvCxnSpPr>
          <p:nvPr/>
        </p:nvCxnSpPr>
        <p:spPr>
          <a:xfrm rot="5400000" flipH="1">
            <a:off x="6033721" y="3144987"/>
            <a:ext cx="201833" cy="1601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Straight Connector 767"/>
          <p:cNvCxnSpPr>
            <a:stCxn id="679" idx="5"/>
            <a:endCxn id="673" idx="2"/>
          </p:cNvCxnSpPr>
          <p:nvPr/>
        </p:nvCxnSpPr>
        <p:spPr>
          <a:xfrm rot="5400000">
            <a:off x="6209916" y="3493777"/>
            <a:ext cx="286096" cy="38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9" name="Straight Connector 768"/>
          <p:cNvCxnSpPr>
            <a:stCxn id="678" idx="6"/>
            <a:endCxn id="673" idx="2"/>
          </p:cNvCxnSpPr>
          <p:nvPr/>
        </p:nvCxnSpPr>
        <p:spPr>
          <a:xfrm rot="5400000">
            <a:off x="6200248" y="3396750"/>
            <a:ext cx="392792" cy="1254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0" name="Straight Connector 769"/>
          <p:cNvCxnSpPr>
            <a:stCxn id="685" idx="5"/>
            <a:endCxn id="716" idx="0"/>
          </p:cNvCxnSpPr>
          <p:nvPr/>
        </p:nvCxnSpPr>
        <p:spPr>
          <a:xfrm rot="5400000">
            <a:off x="5683715" y="3835379"/>
            <a:ext cx="207425" cy="610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1" name="Oval 770"/>
          <p:cNvSpPr/>
          <p:nvPr/>
        </p:nvSpPr>
        <p:spPr bwMode="ltGray">
          <a:xfrm rot="5400000">
            <a:off x="5105679" y="320451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72" name="Oval 771"/>
          <p:cNvSpPr/>
          <p:nvPr/>
        </p:nvSpPr>
        <p:spPr bwMode="ltGray">
          <a:xfrm rot="5400000">
            <a:off x="5248338" y="307461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73" name="Oval 772"/>
          <p:cNvSpPr/>
          <p:nvPr/>
        </p:nvSpPr>
        <p:spPr bwMode="ltGray">
          <a:xfrm rot="5400000">
            <a:off x="5248396" y="320239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74" name="Oval 773"/>
          <p:cNvSpPr/>
          <p:nvPr/>
        </p:nvSpPr>
        <p:spPr bwMode="ltGray">
          <a:xfrm rot="5400000">
            <a:off x="5377385" y="31586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775" name="Oval 774"/>
          <p:cNvSpPr/>
          <p:nvPr/>
        </p:nvSpPr>
        <p:spPr bwMode="ltGray">
          <a:xfrm rot="5400000">
            <a:off x="5055957" y="402394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776" name="Straight Connector 775"/>
          <p:cNvCxnSpPr>
            <a:stCxn id="688" idx="0"/>
            <a:endCxn id="673" idx="4"/>
          </p:cNvCxnSpPr>
          <p:nvPr/>
        </p:nvCxnSpPr>
        <p:spPr>
          <a:xfrm rot="5400000" flipH="1" flipV="1">
            <a:off x="6108887" y="3562150"/>
            <a:ext cx="52483" cy="31875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/>
          <p:cNvCxnSpPr>
            <a:stCxn id="673" idx="4"/>
            <a:endCxn id="689" idx="0"/>
          </p:cNvCxnSpPr>
          <p:nvPr/>
        </p:nvCxnSpPr>
        <p:spPr>
          <a:xfrm rot="5400000" flipH="1">
            <a:off x="6105369" y="3506149"/>
            <a:ext cx="34160" cy="3441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/>
          <p:cNvCxnSpPr>
            <a:stCxn id="774" idx="7"/>
            <a:endCxn id="723" idx="2"/>
          </p:cNvCxnSpPr>
          <p:nvPr/>
        </p:nvCxnSpPr>
        <p:spPr>
          <a:xfrm rot="5400000" flipV="1">
            <a:off x="5353944" y="3316679"/>
            <a:ext cx="199493" cy="180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/>
          <p:cNvCxnSpPr>
            <a:stCxn id="773" idx="5"/>
            <a:endCxn id="724" idx="2"/>
          </p:cNvCxnSpPr>
          <p:nvPr/>
        </p:nvCxnSpPr>
        <p:spPr>
          <a:xfrm rot="5400000">
            <a:off x="5094879" y="3299670"/>
            <a:ext cx="195054" cy="1350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/>
          <p:cNvCxnSpPr>
            <a:stCxn id="774" idx="5"/>
            <a:endCxn id="724" idx="1"/>
          </p:cNvCxnSpPr>
          <p:nvPr/>
        </p:nvCxnSpPr>
        <p:spPr>
          <a:xfrm rot="5400000">
            <a:off x="5145675" y="3233021"/>
            <a:ext cx="250321" cy="236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/>
          <p:cNvCxnSpPr>
            <a:stCxn id="772" idx="5"/>
            <a:endCxn id="724" idx="2"/>
          </p:cNvCxnSpPr>
          <p:nvPr/>
        </p:nvCxnSpPr>
        <p:spPr>
          <a:xfrm rot="5400000">
            <a:off x="5030961" y="3235810"/>
            <a:ext cx="322833" cy="1350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/>
          <p:cNvCxnSpPr>
            <a:stCxn id="771" idx="6"/>
            <a:endCxn id="724" idx="2"/>
          </p:cNvCxnSpPr>
          <p:nvPr/>
        </p:nvCxnSpPr>
        <p:spPr>
          <a:xfrm rot="5400000">
            <a:off x="5044286" y="3363925"/>
            <a:ext cx="181392" cy="202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/>
          <p:cNvCxnSpPr>
            <a:endCxn id="724" idx="3"/>
          </p:cNvCxnSpPr>
          <p:nvPr/>
        </p:nvCxnSpPr>
        <p:spPr>
          <a:xfrm rot="5400000" flipV="1">
            <a:off x="4977781" y="3357053"/>
            <a:ext cx="185327" cy="531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/>
          <p:cNvCxnSpPr>
            <a:stCxn id="685" idx="1"/>
            <a:endCxn id="673" idx="4"/>
          </p:cNvCxnSpPr>
          <p:nvPr/>
        </p:nvCxnSpPr>
        <p:spPr>
          <a:xfrm rot="5400000" flipH="1" flipV="1">
            <a:off x="6078515" y="3765390"/>
            <a:ext cx="286095" cy="1458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/>
          <p:cNvCxnSpPr>
            <a:stCxn id="701" idx="3"/>
            <a:endCxn id="685" idx="7"/>
          </p:cNvCxnSpPr>
          <p:nvPr/>
        </p:nvCxnSpPr>
        <p:spPr>
          <a:xfrm rot="5400000" flipH="1">
            <a:off x="6120399" y="4065339"/>
            <a:ext cx="213870" cy="1574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/>
          <p:cNvCxnSpPr>
            <a:stCxn id="700" idx="6"/>
            <a:endCxn id="699" idx="1"/>
          </p:cNvCxnSpPr>
          <p:nvPr/>
        </p:nvCxnSpPr>
        <p:spPr>
          <a:xfrm rot="5400000" flipV="1">
            <a:off x="6112463" y="4567700"/>
            <a:ext cx="73003" cy="51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/>
          <p:cNvCxnSpPr>
            <a:stCxn id="683" idx="1"/>
            <a:endCxn id="673" idx="6"/>
          </p:cNvCxnSpPr>
          <p:nvPr/>
        </p:nvCxnSpPr>
        <p:spPr>
          <a:xfrm rot="5400000" flipH="1">
            <a:off x="6245141" y="3823476"/>
            <a:ext cx="330876" cy="1533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/>
          <p:cNvCxnSpPr>
            <a:endCxn id="705" idx="7"/>
          </p:cNvCxnSpPr>
          <p:nvPr/>
        </p:nvCxnSpPr>
        <p:spPr>
          <a:xfrm rot="5400000" flipH="1">
            <a:off x="6064598" y="5000983"/>
            <a:ext cx="192499" cy="1261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/>
          <p:cNvCxnSpPr>
            <a:stCxn id="704" idx="5"/>
          </p:cNvCxnSpPr>
          <p:nvPr/>
        </p:nvCxnSpPr>
        <p:spPr>
          <a:xfrm rot="5400000">
            <a:off x="6333061" y="5016431"/>
            <a:ext cx="74191" cy="1578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/>
          <p:cNvCxnSpPr>
            <a:stCxn id="775" idx="2"/>
            <a:endCxn id="724" idx="6"/>
          </p:cNvCxnSpPr>
          <p:nvPr/>
        </p:nvCxnSpPr>
        <p:spPr>
          <a:xfrm rot="5400000" flipH="1" flipV="1">
            <a:off x="4869929" y="3769000"/>
            <a:ext cx="480385" cy="295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/>
          <p:cNvCxnSpPr>
            <a:stCxn id="702" idx="5"/>
            <a:endCxn id="712" idx="1"/>
          </p:cNvCxnSpPr>
          <p:nvPr/>
        </p:nvCxnSpPr>
        <p:spPr>
          <a:xfrm rot="5400000">
            <a:off x="5670005" y="4491777"/>
            <a:ext cx="188487" cy="2377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/>
          <p:cNvCxnSpPr>
            <a:stCxn id="713" idx="1"/>
            <a:endCxn id="702" idx="4"/>
          </p:cNvCxnSpPr>
          <p:nvPr/>
        </p:nvCxnSpPr>
        <p:spPr>
          <a:xfrm rot="5400000" flipH="1" flipV="1">
            <a:off x="5653742" y="4411062"/>
            <a:ext cx="140360" cy="2952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/>
          <p:cNvCxnSpPr>
            <a:stCxn id="712" idx="5"/>
            <a:endCxn id="711" idx="0"/>
          </p:cNvCxnSpPr>
          <p:nvPr/>
        </p:nvCxnSpPr>
        <p:spPr>
          <a:xfrm rot="5400000">
            <a:off x="5542407" y="4753251"/>
            <a:ext cx="39872" cy="546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/>
          <p:cNvCxnSpPr>
            <a:stCxn id="714" idx="0"/>
            <a:endCxn id="713" idx="4"/>
          </p:cNvCxnSpPr>
          <p:nvPr/>
        </p:nvCxnSpPr>
        <p:spPr>
          <a:xfrm rot="5400000" flipH="1" flipV="1">
            <a:off x="5415597" y="4673663"/>
            <a:ext cx="110306" cy="76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/>
          <p:cNvCxnSpPr>
            <a:stCxn id="708" idx="5"/>
            <a:endCxn id="710" idx="0"/>
          </p:cNvCxnSpPr>
          <p:nvPr/>
        </p:nvCxnSpPr>
        <p:spPr>
          <a:xfrm rot="5400000">
            <a:off x="5322888" y="4859899"/>
            <a:ext cx="163640" cy="3242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6" name="Straight Connector 795"/>
          <p:cNvCxnSpPr>
            <a:stCxn id="711" idx="5"/>
            <a:endCxn id="710" idx="1"/>
          </p:cNvCxnSpPr>
          <p:nvPr/>
        </p:nvCxnSpPr>
        <p:spPr>
          <a:xfrm rot="5400000">
            <a:off x="5225572" y="4833810"/>
            <a:ext cx="247632" cy="23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7" name="Straight Connector 796"/>
          <p:cNvCxnSpPr>
            <a:stCxn id="714" idx="6"/>
            <a:endCxn id="710" idx="1"/>
          </p:cNvCxnSpPr>
          <p:nvPr/>
        </p:nvCxnSpPr>
        <p:spPr>
          <a:xfrm rot="5400000">
            <a:off x="5177296" y="4860199"/>
            <a:ext cx="269519" cy="1620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Straight Connector 797"/>
          <p:cNvCxnSpPr>
            <a:stCxn id="707" idx="4"/>
            <a:endCxn id="710" idx="0"/>
          </p:cNvCxnSpPr>
          <p:nvPr/>
        </p:nvCxnSpPr>
        <p:spPr>
          <a:xfrm rot="5400000">
            <a:off x="5385893" y="4795685"/>
            <a:ext cx="164850" cy="45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Straight Connector 798"/>
          <p:cNvCxnSpPr>
            <a:stCxn id="709" idx="4"/>
            <a:endCxn id="710" idx="0"/>
          </p:cNvCxnSpPr>
          <p:nvPr/>
        </p:nvCxnSpPr>
        <p:spPr>
          <a:xfrm rot="5400000">
            <a:off x="5399802" y="4888421"/>
            <a:ext cx="58205" cy="3726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2" name="Oval 801"/>
          <p:cNvSpPr/>
          <p:nvPr/>
        </p:nvSpPr>
        <p:spPr bwMode="ltGray">
          <a:xfrm rot="16200000">
            <a:off x="5523816" y="281667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03" name="Oval 802"/>
          <p:cNvSpPr/>
          <p:nvPr/>
        </p:nvSpPr>
        <p:spPr bwMode="ltGray">
          <a:xfrm rot="16200000">
            <a:off x="5602643" y="269944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04" name="Oval 803"/>
          <p:cNvSpPr/>
          <p:nvPr/>
        </p:nvSpPr>
        <p:spPr bwMode="ltGray">
          <a:xfrm rot="16200000">
            <a:off x="5841012" y="246888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05" name="Oval 804"/>
          <p:cNvSpPr/>
          <p:nvPr/>
        </p:nvSpPr>
        <p:spPr bwMode="ltGray">
          <a:xfrm rot="16200000">
            <a:off x="5523816" y="258221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06" name="Oval 805"/>
          <p:cNvSpPr/>
          <p:nvPr/>
        </p:nvSpPr>
        <p:spPr bwMode="ltGray">
          <a:xfrm rot="16200000">
            <a:off x="5390281" y="263348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07" name="Oval 806"/>
          <p:cNvSpPr/>
          <p:nvPr/>
        </p:nvSpPr>
        <p:spPr bwMode="ltGray">
          <a:xfrm rot="16200000">
            <a:off x="5457048" y="273151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08" name="Oval 807"/>
          <p:cNvSpPr/>
          <p:nvPr/>
        </p:nvSpPr>
        <p:spPr bwMode="ltGray">
          <a:xfrm rot="16200000">
            <a:off x="5620902" y="286168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09" name="Oval 808"/>
          <p:cNvSpPr/>
          <p:nvPr/>
        </p:nvSpPr>
        <p:spPr bwMode="ltGray">
          <a:xfrm rot="16200000">
            <a:off x="5715561" y="294050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10" name="Oval 809"/>
          <p:cNvSpPr/>
          <p:nvPr/>
        </p:nvSpPr>
        <p:spPr bwMode="ltGray">
          <a:xfrm rot="16200000">
            <a:off x="5775051" y="282226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11" name="Oval 810"/>
          <p:cNvSpPr/>
          <p:nvPr/>
        </p:nvSpPr>
        <p:spPr bwMode="ltGray">
          <a:xfrm rot="16200000">
            <a:off x="5685845" y="277092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12" name="Oval 811"/>
          <p:cNvSpPr/>
          <p:nvPr/>
        </p:nvSpPr>
        <p:spPr bwMode="ltGray">
          <a:xfrm rot="16200000">
            <a:off x="5500907" y="243291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13" name="Oval 812"/>
          <p:cNvSpPr/>
          <p:nvPr/>
        </p:nvSpPr>
        <p:spPr bwMode="ltGray">
          <a:xfrm rot="16200000">
            <a:off x="5291184" y="235999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14" name="Oval 813"/>
          <p:cNvSpPr/>
          <p:nvPr/>
        </p:nvSpPr>
        <p:spPr bwMode="ltGray">
          <a:xfrm rot="16200000">
            <a:off x="5715561" y="207073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15" name="Oval 814"/>
          <p:cNvSpPr/>
          <p:nvPr/>
        </p:nvSpPr>
        <p:spPr bwMode="ltGray">
          <a:xfrm rot="16200000">
            <a:off x="5947394" y="219433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16" name="Oval 815"/>
          <p:cNvSpPr/>
          <p:nvPr/>
        </p:nvSpPr>
        <p:spPr bwMode="ltGray">
          <a:xfrm rot="16200000">
            <a:off x="6054181" y="215492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17" name="Oval 816"/>
          <p:cNvSpPr/>
          <p:nvPr/>
        </p:nvSpPr>
        <p:spPr bwMode="ltGray">
          <a:xfrm rot="16200000">
            <a:off x="6026221" y="230698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18" name="Oval 817"/>
          <p:cNvSpPr/>
          <p:nvPr/>
        </p:nvSpPr>
        <p:spPr bwMode="ltGray">
          <a:xfrm rot="16200000">
            <a:off x="6132407" y="236169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19" name="Oval 818"/>
          <p:cNvSpPr/>
          <p:nvPr/>
        </p:nvSpPr>
        <p:spPr bwMode="ltGray">
          <a:xfrm rot="16200000">
            <a:off x="6238593" y="241640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20" name="Oval 819"/>
          <p:cNvSpPr/>
          <p:nvPr/>
        </p:nvSpPr>
        <p:spPr bwMode="ltGray">
          <a:xfrm rot="16200000">
            <a:off x="6263952" y="250304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21" name="Oval 820"/>
          <p:cNvSpPr/>
          <p:nvPr/>
        </p:nvSpPr>
        <p:spPr bwMode="ltGray">
          <a:xfrm rot="16200000">
            <a:off x="6132407" y="281034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22" name="Oval 821"/>
          <p:cNvSpPr/>
          <p:nvPr/>
        </p:nvSpPr>
        <p:spPr bwMode="ltGray">
          <a:xfrm rot="16200000">
            <a:off x="6159766" y="304004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23" name="Oval 822"/>
          <p:cNvSpPr/>
          <p:nvPr/>
        </p:nvSpPr>
        <p:spPr bwMode="ltGray">
          <a:xfrm rot="16200000">
            <a:off x="5932365" y="281034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24" name="Oval 823"/>
          <p:cNvSpPr/>
          <p:nvPr/>
        </p:nvSpPr>
        <p:spPr bwMode="ltGray">
          <a:xfrm rot="16200000">
            <a:off x="5540320" y="211551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25" name="Oval 824"/>
          <p:cNvSpPr/>
          <p:nvPr/>
        </p:nvSpPr>
        <p:spPr bwMode="ltGray">
          <a:xfrm rot="16200000">
            <a:off x="5417634" y="215492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26" name="Oval 825"/>
          <p:cNvSpPr/>
          <p:nvPr/>
        </p:nvSpPr>
        <p:spPr bwMode="ltGray">
          <a:xfrm rot="16200000">
            <a:off x="5137329" y="258166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27" name="Oval 826"/>
          <p:cNvSpPr/>
          <p:nvPr/>
        </p:nvSpPr>
        <p:spPr bwMode="ltGray">
          <a:xfrm rot="16200000">
            <a:off x="5292985" y="299006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28" name="Oval 827"/>
          <p:cNvSpPr/>
          <p:nvPr/>
        </p:nvSpPr>
        <p:spPr bwMode="ltGray">
          <a:xfrm rot="16200000">
            <a:off x="5534729" y="316629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829" name="Straight Connector 828"/>
          <p:cNvCxnSpPr>
            <a:stCxn id="812" idx="4"/>
            <a:endCxn id="804" idx="0"/>
          </p:cNvCxnSpPr>
          <p:nvPr/>
        </p:nvCxnSpPr>
        <p:spPr>
          <a:xfrm rot="16200000" flipH="1">
            <a:off x="5692383" y="2359673"/>
            <a:ext cx="35979" cy="2612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/>
          <p:cNvCxnSpPr>
            <a:stCxn id="804" idx="7"/>
            <a:endCxn id="825" idx="3"/>
          </p:cNvCxnSpPr>
          <p:nvPr/>
        </p:nvCxnSpPr>
        <p:spPr>
          <a:xfrm rot="16200000" flipV="1">
            <a:off x="5539623" y="2167500"/>
            <a:ext cx="258226" cy="3676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/>
          <p:cNvCxnSpPr>
            <a:stCxn id="804" idx="5"/>
            <a:endCxn id="817" idx="1"/>
          </p:cNvCxnSpPr>
          <p:nvPr/>
        </p:nvCxnSpPr>
        <p:spPr>
          <a:xfrm rot="16200000">
            <a:off x="5919949" y="2362617"/>
            <a:ext cx="106162" cy="1294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/>
          <p:cNvCxnSpPr>
            <a:stCxn id="804" idx="6"/>
            <a:endCxn id="815" idx="1"/>
          </p:cNvCxnSpPr>
          <p:nvPr/>
        </p:nvCxnSpPr>
        <p:spPr>
          <a:xfrm flipV="1">
            <a:off x="5880426" y="2261620"/>
            <a:ext cx="78512" cy="2072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/>
          <p:cNvCxnSpPr>
            <a:stCxn id="812" idx="0"/>
            <a:endCxn id="813" idx="4"/>
          </p:cNvCxnSpPr>
          <p:nvPr/>
        </p:nvCxnSpPr>
        <p:spPr>
          <a:xfrm flipH="1" flipV="1">
            <a:off x="5370011" y="2399405"/>
            <a:ext cx="130896" cy="729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/>
          <p:cNvCxnSpPr/>
          <p:nvPr/>
        </p:nvCxnSpPr>
        <p:spPr>
          <a:xfrm rot="16200000" flipH="1">
            <a:off x="5263987" y="2391666"/>
            <a:ext cx="1515" cy="2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/>
          <p:cNvCxnSpPr>
            <a:stCxn id="826" idx="4"/>
            <a:endCxn id="813" idx="0"/>
          </p:cNvCxnSpPr>
          <p:nvPr/>
        </p:nvCxnSpPr>
        <p:spPr>
          <a:xfrm flipV="1">
            <a:off x="5216156" y="2399405"/>
            <a:ext cx="75028" cy="2216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/>
          <p:cNvCxnSpPr>
            <a:stCxn id="806" idx="4"/>
          </p:cNvCxnSpPr>
          <p:nvPr/>
        </p:nvCxnSpPr>
        <p:spPr>
          <a:xfrm rot="16200000">
            <a:off x="5482024" y="2635169"/>
            <a:ext cx="24812" cy="50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/>
          <p:cNvCxnSpPr>
            <a:stCxn id="805" idx="4"/>
            <a:endCxn id="804" idx="1"/>
          </p:cNvCxnSpPr>
          <p:nvPr/>
        </p:nvCxnSpPr>
        <p:spPr>
          <a:xfrm rot="16200000">
            <a:off x="5684873" y="2453942"/>
            <a:ext cx="85453" cy="2499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/>
          <p:cNvCxnSpPr>
            <a:endCxn id="804" idx="1"/>
          </p:cNvCxnSpPr>
          <p:nvPr/>
        </p:nvCxnSpPr>
        <p:spPr>
          <a:xfrm rot="16200000">
            <a:off x="5682001" y="2535640"/>
            <a:ext cx="170023" cy="1710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/>
          <p:cNvCxnSpPr>
            <a:endCxn id="804" idx="1"/>
          </p:cNvCxnSpPr>
          <p:nvPr/>
        </p:nvCxnSpPr>
        <p:spPr>
          <a:xfrm rot="16200000">
            <a:off x="5685948" y="2605197"/>
            <a:ext cx="235633" cy="975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/>
          <p:cNvCxnSpPr>
            <a:stCxn id="807" idx="4"/>
            <a:endCxn id="803" idx="0"/>
          </p:cNvCxnSpPr>
          <p:nvPr/>
        </p:nvCxnSpPr>
        <p:spPr>
          <a:xfrm rot="16200000">
            <a:off x="5553223" y="2721507"/>
            <a:ext cx="32072" cy="667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/>
          <p:cNvCxnSpPr>
            <a:endCxn id="803" idx="1"/>
          </p:cNvCxnSpPr>
          <p:nvPr/>
        </p:nvCxnSpPr>
        <p:spPr>
          <a:xfrm rot="16200000">
            <a:off x="5583962" y="2780723"/>
            <a:ext cx="44223" cy="162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/>
          <p:cNvCxnSpPr>
            <a:stCxn id="808" idx="5"/>
            <a:endCxn id="811" idx="1"/>
          </p:cNvCxnSpPr>
          <p:nvPr/>
        </p:nvCxnSpPr>
        <p:spPr>
          <a:xfrm rot="16200000">
            <a:off x="5675280" y="2851116"/>
            <a:ext cx="35014" cy="9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/>
          <p:cNvCxnSpPr>
            <a:stCxn id="828" idx="5"/>
            <a:endCxn id="808" idx="1"/>
          </p:cNvCxnSpPr>
          <p:nvPr/>
        </p:nvCxnSpPr>
        <p:spPr>
          <a:xfrm rot="16200000">
            <a:off x="5492791" y="3038184"/>
            <a:ext cx="248875" cy="30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4" name="Straight Connector 843"/>
          <p:cNvCxnSpPr>
            <a:endCxn id="802" idx="1"/>
          </p:cNvCxnSpPr>
          <p:nvPr/>
        </p:nvCxnSpPr>
        <p:spPr>
          <a:xfrm rot="16200000">
            <a:off x="5399101" y="2862816"/>
            <a:ext cx="115120" cy="157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Straight Connector 844"/>
          <p:cNvCxnSpPr>
            <a:stCxn id="818" idx="0"/>
            <a:endCxn id="804" idx="4"/>
          </p:cNvCxnSpPr>
          <p:nvPr/>
        </p:nvCxnSpPr>
        <p:spPr>
          <a:xfrm rot="16200000" flipH="1" flipV="1">
            <a:off x="5972527" y="2348422"/>
            <a:ext cx="107192" cy="212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6" name="Straight Connector 845"/>
          <p:cNvCxnSpPr>
            <a:stCxn id="804" idx="3"/>
            <a:endCxn id="821" idx="7"/>
          </p:cNvCxnSpPr>
          <p:nvPr/>
        </p:nvCxnSpPr>
        <p:spPr>
          <a:xfrm rot="16200000" flipH="1">
            <a:off x="5883266" y="2561201"/>
            <a:ext cx="285714" cy="235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7" name="Straight Connector 846"/>
          <p:cNvCxnSpPr>
            <a:stCxn id="823" idx="6"/>
            <a:endCxn id="804" idx="2"/>
          </p:cNvCxnSpPr>
          <p:nvPr/>
        </p:nvCxnSpPr>
        <p:spPr>
          <a:xfrm rot="16200000" flipV="1">
            <a:off x="5794789" y="2633352"/>
            <a:ext cx="262626" cy="91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Straight Connector 847"/>
          <p:cNvCxnSpPr>
            <a:stCxn id="823" idx="3"/>
            <a:endCxn id="822" idx="0"/>
          </p:cNvCxnSpPr>
          <p:nvPr/>
        </p:nvCxnSpPr>
        <p:spPr>
          <a:xfrm rot="16200000" flipH="1">
            <a:off x="5978790" y="2898482"/>
            <a:ext cx="201833" cy="1601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9" name="Straight Connector 848"/>
          <p:cNvCxnSpPr>
            <a:stCxn id="810" idx="5"/>
            <a:endCxn id="804" idx="2"/>
          </p:cNvCxnSpPr>
          <p:nvPr/>
        </p:nvCxnSpPr>
        <p:spPr>
          <a:xfrm rot="16200000">
            <a:off x="5718332" y="2671718"/>
            <a:ext cx="286096" cy="38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0" name="Straight Connector 849"/>
          <p:cNvCxnSpPr>
            <a:stCxn id="809" idx="6"/>
            <a:endCxn id="804" idx="2"/>
          </p:cNvCxnSpPr>
          <p:nvPr/>
        </p:nvCxnSpPr>
        <p:spPr>
          <a:xfrm rot="16200000">
            <a:off x="5621304" y="2681386"/>
            <a:ext cx="392792" cy="1254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Connector 854"/>
          <p:cNvCxnSpPr>
            <a:stCxn id="814" idx="3"/>
            <a:endCxn id="804" idx="6"/>
          </p:cNvCxnSpPr>
          <p:nvPr/>
        </p:nvCxnSpPr>
        <p:spPr>
          <a:xfrm>
            <a:off x="5782844" y="2138013"/>
            <a:ext cx="97582" cy="3308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7" name="Straight Connector 856"/>
          <p:cNvCxnSpPr>
            <a:stCxn id="824" idx="3"/>
            <a:endCxn id="804" idx="7"/>
          </p:cNvCxnSpPr>
          <p:nvPr/>
        </p:nvCxnSpPr>
        <p:spPr>
          <a:xfrm>
            <a:off x="5607603" y="2182794"/>
            <a:ext cx="244953" cy="2976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Straight Connector 858"/>
          <p:cNvCxnSpPr>
            <a:stCxn id="823" idx="2"/>
            <a:endCxn id="716" idx="2"/>
          </p:cNvCxnSpPr>
          <p:nvPr/>
        </p:nvCxnSpPr>
        <p:spPr>
          <a:xfrm flipH="1">
            <a:off x="5442561" y="2889169"/>
            <a:ext cx="529218" cy="13159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1" name="Straight Connector 860"/>
          <p:cNvCxnSpPr>
            <a:stCxn id="809" idx="2"/>
            <a:endCxn id="828" idx="4"/>
          </p:cNvCxnSpPr>
          <p:nvPr/>
        </p:nvCxnSpPr>
        <p:spPr>
          <a:xfrm flipH="1">
            <a:off x="5613556" y="3019335"/>
            <a:ext cx="141419" cy="1863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Straight Connector 862"/>
          <p:cNvCxnSpPr>
            <a:stCxn id="828" idx="2"/>
            <a:endCxn id="716" idx="2"/>
          </p:cNvCxnSpPr>
          <p:nvPr/>
        </p:nvCxnSpPr>
        <p:spPr>
          <a:xfrm flipH="1">
            <a:off x="5442561" y="3245122"/>
            <a:ext cx="131582" cy="9600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Straight Connector 864"/>
          <p:cNvCxnSpPr>
            <a:stCxn id="775" idx="7"/>
            <a:endCxn id="718" idx="2"/>
          </p:cNvCxnSpPr>
          <p:nvPr/>
        </p:nvCxnSpPr>
        <p:spPr>
          <a:xfrm>
            <a:off x="5123240" y="4091226"/>
            <a:ext cx="96490" cy="2540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6" name="Oval 865"/>
          <p:cNvSpPr/>
          <p:nvPr/>
        </p:nvSpPr>
        <p:spPr bwMode="ltGray">
          <a:xfrm>
            <a:off x="9261628" y="304400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67" name="Oval 866"/>
          <p:cNvSpPr/>
          <p:nvPr/>
        </p:nvSpPr>
        <p:spPr bwMode="ltGray">
          <a:xfrm>
            <a:off x="9270528" y="357336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68" name="Oval 867"/>
          <p:cNvSpPr/>
          <p:nvPr/>
        </p:nvSpPr>
        <p:spPr bwMode="ltGray">
          <a:xfrm>
            <a:off x="9293173" y="425414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69" name="Oval 868"/>
          <p:cNvSpPr/>
          <p:nvPr/>
        </p:nvSpPr>
        <p:spPr bwMode="ltGray">
          <a:xfrm>
            <a:off x="9254818" y="494484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70" name="Oval 869"/>
          <p:cNvSpPr/>
          <p:nvPr/>
        </p:nvSpPr>
        <p:spPr bwMode="ltGray">
          <a:xfrm>
            <a:off x="6230299" y="512600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71" name="Oval 870"/>
          <p:cNvSpPr/>
          <p:nvPr/>
        </p:nvSpPr>
        <p:spPr bwMode="ltGray">
          <a:xfrm>
            <a:off x="4984315" y="492370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72" name="Oval 871"/>
          <p:cNvSpPr/>
          <p:nvPr/>
        </p:nvSpPr>
        <p:spPr bwMode="ltGray">
          <a:xfrm>
            <a:off x="5564230" y="514414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73" name="Oval 872"/>
          <p:cNvSpPr/>
          <p:nvPr/>
        </p:nvSpPr>
        <p:spPr bwMode="ltGray">
          <a:xfrm>
            <a:off x="6754753" y="509801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74" name="Oval 873"/>
          <p:cNvSpPr/>
          <p:nvPr/>
        </p:nvSpPr>
        <p:spPr bwMode="ltGray">
          <a:xfrm rot="5400000">
            <a:off x="10042092" y="393697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75" name="Oval 874"/>
          <p:cNvSpPr/>
          <p:nvPr/>
        </p:nvSpPr>
        <p:spPr bwMode="ltGray">
          <a:xfrm rot="5400000">
            <a:off x="10002678" y="382003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76" name="Oval 875"/>
          <p:cNvSpPr/>
          <p:nvPr/>
        </p:nvSpPr>
        <p:spPr bwMode="ltGray">
          <a:xfrm rot="5400000">
            <a:off x="9863915" y="379337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77" name="Oval 876"/>
          <p:cNvSpPr/>
          <p:nvPr/>
        </p:nvSpPr>
        <p:spPr bwMode="ltGray">
          <a:xfrm rot="5400000">
            <a:off x="9923851" y="392668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78" name="Oval 877"/>
          <p:cNvSpPr/>
          <p:nvPr/>
        </p:nvSpPr>
        <p:spPr bwMode="ltGray">
          <a:xfrm rot="5400000">
            <a:off x="9472344" y="398488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79" name="Oval 878"/>
          <p:cNvSpPr/>
          <p:nvPr/>
        </p:nvSpPr>
        <p:spPr bwMode="ltGray">
          <a:xfrm rot="5400000">
            <a:off x="9764818" y="368151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80" name="Oval 879"/>
          <p:cNvSpPr/>
          <p:nvPr/>
        </p:nvSpPr>
        <p:spPr bwMode="ltGray">
          <a:xfrm rot="5400000">
            <a:off x="9886711" y="361377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81" name="Oval 880"/>
          <p:cNvSpPr/>
          <p:nvPr/>
        </p:nvSpPr>
        <p:spPr bwMode="ltGray">
          <a:xfrm rot="5400000">
            <a:off x="9817602" y="353777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82" name="Oval 881"/>
          <p:cNvSpPr/>
          <p:nvPr/>
        </p:nvSpPr>
        <p:spPr bwMode="ltGray">
          <a:xfrm rot="5400000">
            <a:off x="9662284" y="364808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83" name="Oval 882"/>
          <p:cNvSpPr/>
          <p:nvPr/>
        </p:nvSpPr>
        <p:spPr bwMode="ltGray">
          <a:xfrm rot="5400000">
            <a:off x="9373451" y="365584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84" name="Oval 883"/>
          <p:cNvSpPr/>
          <p:nvPr/>
        </p:nvSpPr>
        <p:spPr bwMode="ltGray">
          <a:xfrm rot="5400000">
            <a:off x="9528337" y="376731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885" name="Straight Connector 884"/>
          <p:cNvCxnSpPr>
            <a:endCxn id="878" idx="0"/>
          </p:cNvCxnSpPr>
          <p:nvPr/>
        </p:nvCxnSpPr>
        <p:spPr>
          <a:xfrm rot="5400000" flipH="1">
            <a:off x="9688236" y="3887234"/>
            <a:ext cx="54599" cy="3287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/>
          <p:cNvCxnSpPr>
            <a:endCxn id="878" idx="3"/>
          </p:cNvCxnSpPr>
          <p:nvPr/>
        </p:nvCxnSpPr>
        <p:spPr>
          <a:xfrm rot="5400000" flipV="1">
            <a:off x="9364773" y="3877314"/>
            <a:ext cx="109111" cy="1291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/>
          <p:cNvCxnSpPr>
            <a:stCxn id="883" idx="7"/>
            <a:endCxn id="878" idx="2"/>
          </p:cNvCxnSpPr>
          <p:nvPr/>
        </p:nvCxnSpPr>
        <p:spPr>
          <a:xfrm rot="5400000" flipV="1">
            <a:off x="9345368" y="3818496"/>
            <a:ext cx="261756" cy="7102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/>
          <p:cNvCxnSpPr>
            <a:stCxn id="884" idx="6"/>
            <a:endCxn id="878" idx="2"/>
          </p:cNvCxnSpPr>
          <p:nvPr/>
        </p:nvCxnSpPr>
        <p:spPr>
          <a:xfrm rot="5400000">
            <a:off x="9470382" y="3887517"/>
            <a:ext cx="138743" cy="559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/>
          <p:cNvCxnSpPr>
            <a:endCxn id="880" idx="1"/>
          </p:cNvCxnSpPr>
          <p:nvPr/>
        </p:nvCxnSpPr>
        <p:spPr>
          <a:xfrm rot="5400000">
            <a:off x="9978612" y="3412213"/>
            <a:ext cx="188487" cy="2377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/>
          <p:cNvCxnSpPr>
            <a:stCxn id="881" idx="1"/>
          </p:cNvCxnSpPr>
          <p:nvPr/>
        </p:nvCxnSpPr>
        <p:spPr>
          <a:xfrm rot="5400000" flipH="1" flipV="1">
            <a:off x="9962349" y="3331498"/>
            <a:ext cx="140360" cy="2952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/>
          <p:cNvCxnSpPr>
            <a:stCxn id="880" idx="5"/>
            <a:endCxn id="879" idx="0"/>
          </p:cNvCxnSpPr>
          <p:nvPr/>
        </p:nvCxnSpPr>
        <p:spPr>
          <a:xfrm rot="5400000">
            <a:off x="9851014" y="3673687"/>
            <a:ext cx="39872" cy="546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Straight Connector 891"/>
          <p:cNvCxnSpPr>
            <a:stCxn id="882" idx="0"/>
            <a:endCxn id="881" idx="4"/>
          </p:cNvCxnSpPr>
          <p:nvPr/>
        </p:nvCxnSpPr>
        <p:spPr>
          <a:xfrm rot="5400000" flipH="1" flipV="1">
            <a:off x="9724204" y="3594099"/>
            <a:ext cx="110306" cy="76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Straight Connector 892"/>
          <p:cNvCxnSpPr>
            <a:stCxn id="876" idx="5"/>
            <a:endCxn id="878" idx="0"/>
          </p:cNvCxnSpPr>
          <p:nvPr/>
        </p:nvCxnSpPr>
        <p:spPr>
          <a:xfrm rot="5400000">
            <a:off x="9631495" y="3780335"/>
            <a:ext cx="163640" cy="3242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Straight Connector 893"/>
          <p:cNvCxnSpPr>
            <a:stCxn id="879" idx="5"/>
            <a:endCxn id="878" idx="1"/>
          </p:cNvCxnSpPr>
          <p:nvPr/>
        </p:nvCxnSpPr>
        <p:spPr>
          <a:xfrm rot="5400000">
            <a:off x="9534179" y="3754246"/>
            <a:ext cx="247632" cy="236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5" name="Straight Connector 894"/>
          <p:cNvCxnSpPr>
            <a:stCxn id="882" idx="6"/>
            <a:endCxn id="878" idx="1"/>
          </p:cNvCxnSpPr>
          <p:nvPr/>
        </p:nvCxnSpPr>
        <p:spPr>
          <a:xfrm rot="5400000">
            <a:off x="9485903" y="3780635"/>
            <a:ext cx="269519" cy="1620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6" name="Straight Connector 895"/>
          <p:cNvCxnSpPr>
            <a:stCxn id="875" idx="4"/>
            <a:endCxn id="878" idx="0"/>
          </p:cNvCxnSpPr>
          <p:nvPr/>
        </p:nvCxnSpPr>
        <p:spPr>
          <a:xfrm rot="5400000">
            <a:off x="9694500" y="3716121"/>
            <a:ext cx="164850" cy="45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Straight Connector 896"/>
          <p:cNvCxnSpPr>
            <a:stCxn id="877" idx="4"/>
            <a:endCxn id="878" idx="0"/>
          </p:cNvCxnSpPr>
          <p:nvPr/>
        </p:nvCxnSpPr>
        <p:spPr>
          <a:xfrm rot="5400000">
            <a:off x="9708409" y="3808857"/>
            <a:ext cx="58205" cy="3726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8" name="Oval 897"/>
          <p:cNvSpPr/>
          <p:nvPr/>
        </p:nvSpPr>
        <p:spPr bwMode="ltGray">
          <a:xfrm>
            <a:off x="9292922" y="384413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899" name="Oval 898"/>
          <p:cNvSpPr/>
          <p:nvPr/>
        </p:nvSpPr>
        <p:spPr bwMode="ltGray">
          <a:xfrm>
            <a:off x="9872837" y="406458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00" name="Oval 899"/>
          <p:cNvSpPr/>
          <p:nvPr/>
        </p:nvSpPr>
        <p:spPr bwMode="ltGray">
          <a:xfrm rot="5400000">
            <a:off x="10155180" y="339101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903" name="Straight Connector 902"/>
          <p:cNvCxnSpPr>
            <a:stCxn id="878" idx="4"/>
            <a:endCxn id="497" idx="7"/>
          </p:cNvCxnSpPr>
          <p:nvPr/>
        </p:nvCxnSpPr>
        <p:spPr>
          <a:xfrm flipH="1" flipV="1">
            <a:off x="9289392" y="3996195"/>
            <a:ext cx="182952" cy="281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Straight Connector 905"/>
          <p:cNvCxnSpPr>
            <a:stCxn id="898" idx="2"/>
            <a:endCxn id="500" idx="7"/>
          </p:cNvCxnSpPr>
          <p:nvPr/>
        </p:nvCxnSpPr>
        <p:spPr>
          <a:xfrm flipH="1" flipV="1">
            <a:off x="8899276" y="3880722"/>
            <a:ext cx="393646" cy="28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8" name="Straight Connector 907"/>
          <p:cNvCxnSpPr>
            <a:stCxn id="500" idx="2"/>
            <a:endCxn id="511" idx="6"/>
          </p:cNvCxnSpPr>
          <p:nvPr/>
        </p:nvCxnSpPr>
        <p:spPr>
          <a:xfrm flipH="1" flipV="1">
            <a:off x="8539847" y="3847857"/>
            <a:ext cx="292146" cy="607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7" name="Oval 916"/>
          <p:cNvSpPr/>
          <p:nvPr/>
        </p:nvSpPr>
        <p:spPr bwMode="ltGray">
          <a:xfrm>
            <a:off x="10381503" y="4422777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19" name="Oval 918"/>
          <p:cNvSpPr/>
          <p:nvPr/>
        </p:nvSpPr>
        <p:spPr bwMode="ltGray">
          <a:xfrm>
            <a:off x="10296630" y="481267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20" name="Oval 919"/>
          <p:cNvSpPr/>
          <p:nvPr/>
        </p:nvSpPr>
        <p:spPr bwMode="ltGray">
          <a:xfrm>
            <a:off x="10383569" y="48787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21" name="Oval 920"/>
          <p:cNvSpPr/>
          <p:nvPr/>
        </p:nvSpPr>
        <p:spPr bwMode="ltGray">
          <a:xfrm>
            <a:off x="10469362" y="500645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26" name="Oval 925"/>
          <p:cNvSpPr/>
          <p:nvPr/>
        </p:nvSpPr>
        <p:spPr bwMode="ltGray">
          <a:xfrm>
            <a:off x="10195498" y="425522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27" name="Oval 926"/>
          <p:cNvSpPr/>
          <p:nvPr/>
        </p:nvSpPr>
        <p:spPr bwMode="ltGray">
          <a:xfrm>
            <a:off x="10176217" y="457857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28" name="Oval 927"/>
          <p:cNvSpPr/>
          <p:nvPr/>
        </p:nvSpPr>
        <p:spPr bwMode="ltGray">
          <a:xfrm>
            <a:off x="10156936" y="490192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29" name="Oval 928"/>
          <p:cNvSpPr/>
          <p:nvPr/>
        </p:nvSpPr>
        <p:spPr bwMode="ltGray">
          <a:xfrm>
            <a:off x="9467849" y="421532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30" name="Oval 929"/>
          <p:cNvSpPr/>
          <p:nvPr/>
        </p:nvSpPr>
        <p:spPr bwMode="ltGray">
          <a:xfrm rot="16200000">
            <a:off x="9655249" y="503413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31" name="Oval 930"/>
          <p:cNvSpPr/>
          <p:nvPr/>
        </p:nvSpPr>
        <p:spPr bwMode="ltGray">
          <a:xfrm rot="16200000">
            <a:off x="9734076" y="491690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32" name="Oval 931"/>
          <p:cNvSpPr/>
          <p:nvPr/>
        </p:nvSpPr>
        <p:spPr bwMode="ltGray">
          <a:xfrm rot="16200000">
            <a:off x="10018297" y="470862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33" name="Oval 932"/>
          <p:cNvSpPr/>
          <p:nvPr/>
        </p:nvSpPr>
        <p:spPr bwMode="ltGray">
          <a:xfrm rot="16200000">
            <a:off x="9655249" y="479967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34" name="Oval 933"/>
          <p:cNvSpPr/>
          <p:nvPr/>
        </p:nvSpPr>
        <p:spPr bwMode="ltGray">
          <a:xfrm rot="16200000">
            <a:off x="9521714" y="485094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35" name="Oval 934"/>
          <p:cNvSpPr/>
          <p:nvPr/>
        </p:nvSpPr>
        <p:spPr bwMode="ltGray">
          <a:xfrm rot="16200000">
            <a:off x="9588481" y="494897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36" name="Oval 935"/>
          <p:cNvSpPr/>
          <p:nvPr/>
        </p:nvSpPr>
        <p:spPr bwMode="ltGray">
          <a:xfrm rot="16200000">
            <a:off x="9752335" y="507914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37" name="Oval 936"/>
          <p:cNvSpPr/>
          <p:nvPr/>
        </p:nvSpPr>
        <p:spPr bwMode="ltGray">
          <a:xfrm rot="16200000">
            <a:off x="9892846" y="518024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38" name="Oval 937"/>
          <p:cNvSpPr/>
          <p:nvPr/>
        </p:nvSpPr>
        <p:spPr bwMode="ltGray">
          <a:xfrm rot="16200000">
            <a:off x="9952336" y="506200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39" name="Oval 938"/>
          <p:cNvSpPr/>
          <p:nvPr/>
        </p:nvSpPr>
        <p:spPr bwMode="ltGray">
          <a:xfrm rot="16200000">
            <a:off x="9879988" y="499183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40" name="Oval 939"/>
          <p:cNvSpPr/>
          <p:nvPr/>
        </p:nvSpPr>
        <p:spPr bwMode="ltGray">
          <a:xfrm rot="16200000">
            <a:off x="9632340" y="465037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41" name="Oval 940"/>
          <p:cNvSpPr/>
          <p:nvPr/>
        </p:nvSpPr>
        <p:spPr bwMode="ltGray">
          <a:xfrm rot="16200000">
            <a:off x="9509654" y="46503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42" name="Oval 941"/>
          <p:cNvSpPr/>
          <p:nvPr/>
        </p:nvSpPr>
        <p:spPr bwMode="ltGray">
          <a:xfrm rot="16200000">
            <a:off x="9892846" y="431046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43" name="Oval 942"/>
          <p:cNvSpPr/>
          <p:nvPr/>
        </p:nvSpPr>
        <p:spPr bwMode="ltGray">
          <a:xfrm rot="16200000">
            <a:off x="10124679" y="44340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44" name="Oval 943"/>
          <p:cNvSpPr/>
          <p:nvPr/>
        </p:nvSpPr>
        <p:spPr bwMode="ltGray">
          <a:xfrm rot="16200000">
            <a:off x="10231466" y="4394658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45" name="Oval 944"/>
          <p:cNvSpPr/>
          <p:nvPr/>
        </p:nvSpPr>
        <p:spPr bwMode="ltGray">
          <a:xfrm rot="16200000">
            <a:off x="10203506" y="4546722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46" name="Oval 945"/>
          <p:cNvSpPr/>
          <p:nvPr/>
        </p:nvSpPr>
        <p:spPr bwMode="ltGray">
          <a:xfrm rot="16200000">
            <a:off x="10309692" y="460143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47" name="Oval 946"/>
          <p:cNvSpPr/>
          <p:nvPr/>
        </p:nvSpPr>
        <p:spPr bwMode="ltGray">
          <a:xfrm rot="16200000">
            <a:off x="10415878" y="4656140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48" name="Oval 947"/>
          <p:cNvSpPr/>
          <p:nvPr/>
        </p:nvSpPr>
        <p:spPr bwMode="ltGray">
          <a:xfrm rot="16200000">
            <a:off x="10441237" y="474278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49" name="Oval 948"/>
          <p:cNvSpPr/>
          <p:nvPr/>
        </p:nvSpPr>
        <p:spPr bwMode="ltGray">
          <a:xfrm rot="16200000">
            <a:off x="10309692" y="505007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50" name="Oval 949"/>
          <p:cNvSpPr/>
          <p:nvPr/>
        </p:nvSpPr>
        <p:spPr bwMode="ltGray">
          <a:xfrm rot="16200000">
            <a:off x="10337051" y="5279779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51" name="Oval 950"/>
          <p:cNvSpPr/>
          <p:nvPr/>
        </p:nvSpPr>
        <p:spPr bwMode="ltGray">
          <a:xfrm rot="16200000">
            <a:off x="10109650" y="5050076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52" name="Oval 951"/>
          <p:cNvSpPr/>
          <p:nvPr/>
        </p:nvSpPr>
        <p:spPr bwMode="ltGray">
          <a:xfrm rot="16200000">
            <a:off x="9671753" y="433297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53" name="Oval 952"/>
          <p:cNvSpPr/>
          <p:nvPr/>
        </p:nvSpPr>
        <p:spPr bwMode="ltGray">
          <a:xfrm rot="16200000">
            <a:off x="9549067" y="437238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54" name="Oval 953"/>
          <p:cNvSpPr/>
          <p:nvPr/>
        </p:nvSpPr>
        <p:spPr bwMode="ltGray">
          <a:xfrm rot="16200000">
            <a:off x="9424418" y="5207521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55" name="Oval 954"/>
          <p:cNvSpPr/>
          <p:nvPr/>
        </p:nvSpPr>
        <p:spPr bwMode="ltGray">
          <a:xfrm rot="16200000">
            <a:off x="9666162" y="5383755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956" name="Straight Connector 955"/>
          <p:cNvCxnSpPr>
            <a:stCxn id="940" idx="4"/>
            <a:endCxn id="932" idx="0"/>
          </p:cNvCxnSpPr>
          <p:nvPr/>
        </p:nvCxnSpPr>
        <p:spPr>
          <a:xfrm>
            <a:off x="9711167" y="4689783"/>
            <a:ext cx="307130" cy="582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/>
          <p:cNvCxnSpPr>
            <a:stCxn id="932" idx="7"/>
            <a:endCxn id="953" idx="3"/>
          </p:cNvCxnSpPr>
          <p:nvPr/>
        </p:nvCxnSpPr>
        <p:spPr>
          <a:xfrm flipH="1" flipV="1">
            <a:off x="9616350" y="4439667"/>
            <a:ext cx="413491" cy="280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/>
          <p:cNvCxnSpPr>
            <a:stCxn id="932" idx="5"/>
            <a:endCxn id="945" idx="1"/>
          </p:cNvCxnSpPr>
          <p:nvPr/>
        </p:nvCxnSpPr>
        <p:spPr>
          <a:xfrm rot="16200000">
            <a:off x="10097234" y="4602351"/>
            <a:ext cx="106162" cy="1294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/>
          <p:cNvCxnSpPr>
            <a:stCxn id="932" idx="6"/>
            <a:endCxn id="943" idx="1"/>
          </p:cNvCxnSpPr>
          <p:nvPr/>
        </p:nvCxnSpPr>
        <p:spPr>
          <a:xfrm flipV="1">
            <a:off x="10057711" y="4501354"/>
            <a:ext cx="78512" cy="2072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/>
          <p:cNvCxnSpPr>
            <a:stCxn id="940" idx="0"/>
            <a:endCxn id="941" idx="4"/>
          </p:cNvCxnSpPr>
          <p:nvPr/>
        </p:nvCxnSpPr>
        <p:spPr>
          <a:xfrm rot="16200000" flipH="1" flipV="1">
            <a:off x="9610410" y="4667854"/>
            <a:ext cx="1" cy="438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/>
          <p:cNvCxnSpPr/>
          <p:nvPr/>
        </p:nvCxnSpPr>
        <p:spPr>
          <a:xfrm rot="16200000" flipH="1">
            <a:off x="9493394" y="4686961"/>
            <a:ext cx="1515" cy="2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/>
          <p:cNvCxnSpPr>
            <a:stCxn id="934" idx="4"/>
          </p:cNvCxnSpPr>
          <p:nvPr/>
        </p:nvCxnSpPr>
        <p:spPr>
          <a:xfrm rot="16200000">
            <a:off x="9613457" y="4852629"/>
            <a:ext cx="24812" cy="506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/>
          <p:cNvCxnSpPr>
            <a:stCxn id="933" idx="4"/>
            <a:endCxn id="932" idx="1"/>
          </p:cNvCxnSpPr>
          <p:nvPr/>
        </p:nvCxnSpPr>
        <p:spPr>
          <a:xfrm flipV="1">
            <a:off x="9734076" y="4775906"/>
            <a:ext cx="295765" cy="631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/>
          <p:cNvCxnSpPr>
            <a:stCxn id="931" idx="5"/>
            <a:endCxn id="932" idx="1"/>
          </p:cNvCxnSpPr>
          <p:nvPr/>
        </p:nvCxnSpPr>
        <p:spPr>
          <a:xfrm flipV="1">
            <a:off x="9801359" y="4775906"/>
            <a:ext cx="228482" cy="1525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/>
          <p:cNvCxnSpPr>
            <a:endCxn id="932" idx="1"/>
          </p:cNvCxnSpPr>
          <p:nvPr/>
        </p:nvCxnSpPr>
        <p:spPr>
          <a:xfrm rot="16200000">
            <a:off x="9863233" y="4844931"/>
            <a:ext cx="235633" cy="975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/>
          <p:cNvCxnSpPr>
            <a:stCxn id="935" idx="4"/>
            <a:endCxn id="931" idx="0"/>
          </p:cNvCxnSpPr>
          <p:nvPr/>
        </p:nvCxnSpPr>
        <p:spPr>
          <a:xfrm rot="16200000">
            <a:off x="9684656" y="4938967"/>
            <a:ext cx="32072" cy="667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/>
          <p:cNvCxnSpPr>
            <a:stCxn id="930" idx="5"/>
            <a:endCxn id="931" idx="1"/>
          </p:cNvCxnSpPr>
          <p:nvPr/>
        </p:nvCxnSpPr>
        <p:spPr>
          <a:xfrm flipV="1">
            <a:off x="9722532" y="4984185"/>
            <a:ext cx="23088" cy="61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/>
          <p:cNvCxnSpPr>
            <a:stCxn id="936" idx="5"/>
            <a:endCxn id="939" idx="0"/>
          </p:cNvCxnSpPr>
          <p:nvPr/>
        </p:nvCxnSpPr>
        <p:spPr>
          <a:xfrm flipV="1">
            <a:off x="9819618" y="5031245"/>
            <a:ext cx="60370" cy="594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/>
          <p:cNvCxnSpPr>
            <a:stCxn id="955" idx="5"/>
            <a:endCxn id="936" idx="1"/>
          </p:cNvCxnSpPr>
          <p:nvPr/>
        </p:nvCxnSpPr>
        <p:spPr>
          <a:xfrm rot="16200000">
            <a:off x="9624224" y="5255644"/>
            <a:ext cx="248875" cy="30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/>
          <p:cNvCxnSpPr>
            <a:endCxn id="930" idx="1"/>
          </p:cNvCxnSpPr>
          <p:nvPr/>
        </p:nvCxnSpPr>
        <p:spPr>
          <a:xfrm rot="16200000">
            <a:off x="9530534" y="5080276"/>
            <a:ext cx="115120" cy="1573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/>
          <p:cNvCxnSpPr>
            <a:stCxn id="946" idx="0"/>
            <a:endCxn id="932" idx="4"/>
          </p:cNvCxnSpPr>
          <p:nvPr/>
        </p:nvCxnSpPr>
        <p:spPr>
          <a:xfrm rot="16200000" flipH="1" flipV="1">
            <a:off x="10149812" y="4588156"/>
            <a:ext cx="107192" cy="212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/>
          <p:cNvCxnSpPr>
            <a:stCxn id="932" idx="3"/>
            <a:endCxn id="949" idx="7"/>
          </p:cNvCxnSpPr>
          <p:nvPr/>
        </p:nvCxnSpPr>
        <p:spPr>
          <a:xfrm rot="16200000" flipH="1">
            <a:off x="10060551" y="4800935"/>
            <a:ext cx="285714" cy="2356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/>
          <p:cNvCxnSpPr>
            <a:stCxn id="951" idx="6"/>
            <a:endCxn id="932" idx="2"/>
          </p:cNvCxnSpPr>
          <p:nvPr/>
        </p:nvCxnSpPr>
        <p:spPr>
          <a:xfrm rot="16200000" flipV="1">
            <a:off x="9972074" y="4873086"/>
            <a:ext cx="262626" cy="913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/>
          <p:cNvCxnSpPr>
            <a:stCxn id="951" idx="3"/>
            <a:endCxn id="950" idx="0"/>
          </p:cNvCxnSpPr>
          <p:nvPr/>
        </p:nvCxnSpPr>
        <p:spPr>
          <a:xfrm rot="16200000" flipH="1">
            <a:off x="10156075" y="5138216"/>
            <a:ext cx="201833" cy="1601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/>
          <p:cNvCxnSpPr>
            <a:stCxn id="938" idx="5"/>
            <a:endCxn id="932" idx="2"/>
          </p:cNvCxnSpPr>
          <p:nvPr/>
        </p:nvCxnSpPr>
        <p:spPr>
          <a:xfrm rot="16200000">
            <a:off x="9895617" y="4911452"/>
            <a:ext cx="286096" cy="380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/>
          <p:cNvCxnSpPr>
            <a:stCxn id="937" idx="6"/>
            <a:endCxn id="932" idx="2"/>
          </p:cNvCxnSpPr>
          <p:nvPr/>
        </p:nvCxnSpPr>
        <p:spPr>
          <a:xfrm rot="16200000">
            <a:off x="9798589" y="4921120"/>
            <a:ext cx="392792" cy="1254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/>
          <p:cNvCxnSpPr>
            <a:stCxn id="952" idx="3"/>
            <a:endCxn id="932" idx="7"/>
          </p:cNvCxnSpPr>
          <p:nvPr/>
        </p:nvCxnSpPr>
        <p:spPr>
          <a:xfrm>
            <a:off x="9739036" y="4400254"/>
            <a:ext cx="290805" cy="3199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/>
          <p:cNvCxnSpPr>
            <a:stCxn id="942" idx="2"/>
            <a:endCxn id="932" idx="7"/>
          </p:cNvCxnSpPr>
          <p:nvPr/>
        </p:nvCxnSpPr>
        <p:spPr>
          <a:xfrm>
            <a:off x="9932260" y="4389291"/>
            <a:ext cx="97581" cy="3308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/>
          <p:cNvCxnSpPr>
            <a:stCxn id="932" idx="4"/>
            <a:endCxn id="919" idx="1"/>
          </p:cNvCxnSpPr>
          <p:nvPr/>
        </p:nvCxnSpPr>
        <p:spPr>
          <a:xfrm>
            <a:off x="10097124" y="4748036"/>
            <a:ext cx="211050" cy="76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/>
          <p:cNvCxnSpPr>
            <a:stCxn id="947" idx="0"/>
            <a:endCxn id="932" idx="4"/>
          </p:cNvCxnSpPr>
          <p:nvPr/>
        </p:nvCxnSpPr>
        <p:spPr>
          <a:xfrm flipH="1">
            <a:off x="10097124" y="4695553"/>
            <a:ext cx="318754" cy="524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/>
          <p:cNvCxnSpPr>
            <a:stCxn id="948" idx="0"/>
            <a:endCxn id="932" idx="4"/>
          </p:cNvCxnSpPr>
          <p:nvPr/>
        </p:nvCxnSpPr>
        <p:spPr>
          <a:xfrm flipH="1" flipV="1">
            <a:off x="10097124" y="4748036"/>
            <a:ext cx="344113" cy="341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/>
          <p:cNvCxnSpPr>
            <a:stCxn id="920" idx="2"/>
            <a:endCxn id="932" idx="3"/>
          </p:cNvCxnSpPr>
          <p:nvPr/>
        </p:nvCxnSpPr>
        <p:spPr>
          <a:xfrm flipH="1" flipV="1">
            <a:off x="10085580" y="4775906"/>
            <a:ext cx="297989" cy="14227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/>
          <p:cNvCxnSpPr>
            <a:stCxn id="921" idx="2"/>
            <a:endCxn id="932" idx="3"/>
          </p:cNvCxnSpPr>
          <p:nvPr/>
        </p:nvCxnSpPr>
        <p:spPr>
          <a:xfrm flipH="1" flipV="1">
            <a:off x="10085580" y="4775906"/>
            <a:ext cx="383782" cy="26996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2" name="Oval 991"/>
          <p:cNvSpPr/>
          <p:nvPr/>
        </p:nvSpPr>
        <p:spPr bwMode="ltGray">
          <a:xfrm rot="5400000">
            <a:off x="9578964" y="4389133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sp>
        <p:nvSpPr>
          <p:cNvPr id="995" name="Oval 994"/>
          <p:cNvSpPr/>
          <p:nvPr/>
        </p:nvSpPr>
        <p:spPr bwMode="ltGray">
          <a:xfrm>
            <a:off x="9509654" y="5140314"/>
            <a:ext cx="78827" cy="7882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/>
          </a:p>
        </p:txBody>
      </p:sp>
      <p:cxnSp>
        <p:nvCxnSpPr>
          <p:cNvPr id="997" name="Straight Connector 996"/>
          <p:cNvCxnSpPr>
            <a:stCxn id="510" idx="6"/>
            <a:endCxn id="932" idx="0"/>
          </p:cNvCxnSpPr>
          <p:nvPr/>
        </p:nvCxnSpPr>
        <p:spPr>
          <a:xfrm>
            <a:off x="9244166" y="4497610"/>
            <a:ext cx="774131" cy="2504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/>
          <p:cNvCxnSpPr>
            <a:stCxn id="869" idx="6"/>
            <a:endCxn id="934" idx="0"/>
          </p:cNvCxnSpPr>
          <p:nvPr/>
        </p:nvCxnSpPr>
        <p:spPr>
          <a:xfrm flipV="1">
            <a:off x="9333645" y="4890358"/>
            <a:ext cx="188069" cy="939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/>
          <p:cNvCxnSpPr>
            <a:stCxn id="929" idx="3"/>
            <a:endCxn id="868" idx="6"/>
          </p:cNvCxnSpPr>
          <p:nvPr/>
        </p:nvCxnSpPr>
        <p:spPr>
          <a:xfrm flipH="1">
            <a:off x="9372000" y="4282605"/>
            <a:ext cx="107393" cy="109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/>
          <p:cNvCxnSpPr>
            <a:stCxn id="929" idx="6"/>
            <a:endCxn id="899" idx="3"/>
          </p:cNvCxnSpPr>
          <p:nvPr/>
        </p:nvCxnSpPr>
        <p:spPr>
          <a:xfrm flipV="1">
            <a:off x="9546676" y="4131868"/>
            <a:ext cx="337705" cy="122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8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PE_Standard_Arial_16x9_v4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sz="11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0|169|130">
      <a:srgbClr val="00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16x9_v4.potx" id="{33E1E5A2-5199-4820-A66F-4091C073A05F}" vid="{002BF65F-E8AE-41C2-BA68-CEDEE5E69DD2}"/>
    </a:ext>
  </a:extLst>
</a:theme>
</file>

<file path=ppt/theme/theme2.xml><?xml version="1.0" encoding="utf-8"?>
<a:theme xmlns:a="http://schemas.openxmlformats.org/drawingml/2006/main" name="1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DLON_SpeakerTemplate_v2" id="{6229C32F-7FD0-494F-9B22-FB6B622E1C91}" vid="{1C53FEB3-D5A7-4402-AED5-6B01C2FBFE3C}"/>
    </a:ext>
  </a:extLst>
</a:theme>
</file>

<file path=ppt/theme/theme3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3F13EFEA-E700-49A8-A141-CEC003F9713F}" vid="{1AC3D9A8-487E-4BB2-A872-B6E73E322E1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38762</TotalTime>
  <Words>3316</Words>
  <Application>Microsoft Office PowerPoint</Application>
  <PresentationFormat>Widescreen</PresentationFormat>
  <Paragraphs>890</Paragraphs>
  <Slides>35</Slides>
  <Notes>13</Notes>
  <HiddenSlides>12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Arial</vt:lpstr>
      <vt:lpstr>Arial Narrow</vt:lpstr>
      <vt:lpstr>Calibri</vt:lpstr>
      <vt:lpstr>Metric Bold</vt:lpstr>
      <vt:lpstr>Metric Regular</vt:lpstr>
      <vt:lpstr>MetricHPE</vt:lpstr>
      <vt:lpstr>MetricHPE Black</vt:lpstr>
      <vt:lpstr>MetricHPE Light</vt:lpstr>
      <vt:lpstr>MetricHPE Medium</vt:lpstr>
      <vt:lpstr>MetricHPE Semibold</vt:lpstr>
      <vt:lpstr>Segoe UI</vt:lpstr>
      <vt:lpstr>HPE_Standard_Arial_16x9_v4</vt:lpstr>
      <vt:lpstr>1_HPE_Standard_Metric_16x9_v2</vt:lpstr>
      <vt:lpstr>HPE_Standard_Metric_16x9_080117</vt:lpstr>
      <vt:lpstr>think-cell Slide</vt:lpstr>
      <vt:lpstr> HPE Advanced Cybersecurity Threat Hunting Solution  Combining Graph Analytics and memory driven computing</vt:lpstr>
      <vt:lpstr>Key Challenges in Cyber Threat Hunting</vt:lpstr>
      <vt:lpstr>How Long Does it Take to Scan for Known Threats?</vt:lpstr>
      <vt:lpstr>The Opportunity</vt:lpstr>
      <vt:lpstr>Example: Cyber-attack - RDP (Lateral Movement)</vt:lpstr>
      <vt:lpstr>Finding Lateral Movement:  The “Needle in the Haystack”</vt:lpstr>
      <vt:lpstr>The Relational approach</vt:lpstr>
      <vt:lpstr>Graph Analytics</vt:lpstr>
      <vt:lpstr>The problem with Traditional Graph…</vt:lpstr>
      <vt:lpstr>Solution: Cyber security THREAT HUNTING accelerator</vt:lpstr>
      <vt:lpstr>Trovares xGT Graph Search Engine </vt:lpstr>
      <vt:lpstr>xGT cyber threat Search process</vt:lpstr>
      <vt:lpstr>Graph Analytics with Machine Learning: Reservoir Labs Ensign</vt:lpstr>
      <vt:lpstr>Early Results with Trovares and Reservoir Labs on SDFlex</vt:lpstr>
      <vt:lpstr>Deployment Architecture</vt:lpstr>
      <vt:lpstr>Cybersecurity Graph analytics - reference Architecture</vt:lpstr>
      <vt:lpstr>Cybersecurity Graph Analytics – reference configuration</vt:lpstr>
      <vt:lpstr>Joint Development Program Opportunity</vt:lpstr>
      <vt:lpstr>Summary &amp; Next Steps</vt:lpstr>
      <vt:lpstr>PowerPoint Presentation</vt:lpstr>
      <vt:lpstr>Memory Driven Computing in context</vt:lpstr>
      <vt:lpstr>Background</vt:lpstr>
      <vt:lpstr>Scaled-up results with HPE SDFX 16-skt 6154 18 core processors</vt:lpstr>
      <vt:lpstr>Cyber Security Threats</vt:lpstr>
      <vt:lpstr>FSI Sector Includes the Largest, Richest Attack Surfaces</vt:lpstr>
      <vt:lpstr>How do organizations address this today?</vt:lpstr>
      <vt:lpstr>Examples of graph analytics techniques</vt:lpstr>
      <vt:lpstr>Cyber Security Threat Hunting Accelerator</vt:lpstr>
      <vt:lpstr>Memory Driven Computing in context</vt:lpstr>
      <vt:lpstr>Temporal Triangle Benchmark</vt:lpstr>
      <vt:lpstr>HPE’s Elastic Platform for Analytics</vt:lpstr>
      <vt:lpstr>Next: Zero Day scanning</vt:lpstr>
      <vt:lpstr>Typical Deployment</vt:lpstr>
      <vt:lpstr>PowerPoint Presentation</vt:lpstr>
      <vt:lpstr>PowerPoint Presentation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Raturi, Rahul</dc:creator>
  <cp:lastModifiedBy>Kumar, Ashish</cp:lastModifiedBy>
  <cp:revision>873</cp:revision>
  <dcterms:created xsi:type="dcterms:W3CDTF">2018-03-06T11:33:48Z</dcterms:created>
  <dcterms:modified xsi:type="dcterms:W3CDTF">2020-05-01T05:30:24Z</dcterms:modified>
</cp:coreProperties>
</file>